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68" r:id="rId16"/>
    <p:sldId id="269" r:id="rId17"/>
    <p:sldId id="270" r:id="rId18"/>
    <p:sldId id="273" r:id="rId19"/>
    <p:sldId id="272" r:id="rId20"/>
    <p:sldId id="274" r:id="rId21"/>
    <p:sldId id="286" r:id="rId22"/>
  </p:sldIdLst>
  <p:sldSz cx="12192000" cy="6858000"/>
  <p:notesSz cx="7104380" cy="1023493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charset="0"/>
        <a:ea typeface="宋体" charset="0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charset="0"/>
        <a:ea typeface="宋体" charset="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D77F1"/>
    <a:srgbClr val="7030A0"/>
    <a:srgbClr val="800080"/>
    <a:srgbClr val="000000"/>
    <a:srgbClr val="D2DEEF"/>
    <a:srgbClr val="AEEE9D"/>
    <a:srgbClr val="5AAB52"/>
    <a:srgbClr val="DE1F30"/>
    <a:srgbClr val="E02E3E"/>
    <a:srgbClr val="5AAA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259"/>
        <p:guide pos="311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4171" y="0"/>
            <a:ext cx="3078565" cy="51352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4171" y="9721407"/>
            <a:ext cx="3078565" cy="51352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5F7882-F18F-4F25-95D6-B20E85442D3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auto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auto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auto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auto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82F288E0-7875-42C4-84C8-98DBBD3BF4D2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D9BB5D0-35E4-459D-AEF3-FE4D7C45CC19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5.jpeg"/><Relationship Id="rId6" Type="http://schemas.openxmlformats.org/officeDocument/2006/relationships/image" Target="../media/image10.jpeg"/><Relationship Id="rId5" Type="http://schemas.openxmlformats.org/officeDocument/2006/relationships/image" Target="../media/image24.jpeg"/><Relationship Id="rId4" Type="http://schemas.openxmlformats.org/officeDocument/2006/relationships/image" Target="../media/image6.jpeg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635" y="-17780"/>
            <a:ext cx="12215813" cy="291465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zh-CN" altLang="en-US" sz="3600" b="1" strike="noStrike" noProof="1">
                <a:latin typeface="苹方-简" panose="020B0400000000000000" charset="-122"/>
                <a:ea typeface="苹方-简" panose="020B0400000000000000" charset="-122"/>
              </a:rPr>
              <a:t>🐋 安防放大镜 🐋</a:t>
            </a:r>
            <a:endParaRPr lang="zh-CN" altLang="en-US" sz="3600" b="1" strike="noStrike" noProof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074" name="文本框 4"/>
          <p:cNvSpPr txBox="1"/>
          <p:nvPr/>
        </p:nvSpPr>
        <p:spPr>
          <a:xfrm>
            <a:off x="1921828" y="1755775"/>
            <a:ext cx="83724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让看清不只是老司机的本领</a:t>
            </a:r>
            <a:endParaRPr lang="zh-CN" altLang="en-US" sz="2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亦可转化为普通人的甄别能力</a:t>
            </a:r>
            <a:endParaRPr lang="zh-CN" altLang="en-US" sz="2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077" name="文本框 8"/>
          <p:cNvSpPr txBox="1"/>
          <p:nvPr/>
        </p:nvSpPr>
        <p:spPr>
          <a:xfrm>
            <a:off x="4562475" y="3841750"/>
            <a:ext cx="364490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en-US" altLang="zh-CN" sz="24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安防放大镜 </a:t>
            </a:r>
            <a:r>
              <a:rPr lang="zh-CN" altLang="en-US" sz="24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管理层陈述书</a:t>
            </a:r>
            <a:endParaRPr lang="zh-CN" altLang="en-US" sz="2400" b="1">
              <a:solidFill>
                <a:srgbClr val="5D77F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078" name="文本框 9"/>
          <p:cNvSpPr txBox="1"/>
          <p:nvPr/>
        </p:nvSpPr>
        <p:spPr>
          <a:xfrm>
            <a:off x="5410200" y="4721225"/>
            <a:ext cx="1397000" cy="39846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20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2020</a:t>
            </a:r>
            <a:r>
              <a:rPr lang="zh-CN" altLang="en-US" sz="20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年</a:t>
            </a:r>
            <a:r>
              <a:rPr lang="en-US" altLang="zh-CN" sz="20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1</a:t>
            </a:r>
            <a:r>
              <a:rPr lang="zh-CN" altLang="en-US" sz="2000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月</a:t>
            </a:r>
            <a:endParaRPr lang="zh-CN" altLang="en-US" sz="2000" b="1">
              <a:solidFill>
                <a:srgbClr val="5D77F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13017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2296" name="文本框 41"/>
          <p:cNvSpPr txBox="1"/>
          <p:nvPr/>
        </p:nvSpPr>
        <p:spPr>
          <a:xfrm>
            <a:off x="11728450" y="6383338"/>
            <a:ext cx="436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10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2297" name="文本框 4"/>
          <p:cNvSpPr txBox="1"/>
          <p:nvPr/>
        </p:nvSpPr>
        <p:spPr>
          <a:xfrm>
            <a:off x="277813" y="149225"/>
            <a:ext cx="345567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看清不是一件容易事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2334895"/>
            <a:ext cx="11977370" cy="3863975"/>
          </a:xfrm>
          <a:prstGeom prst="rect">
            <a:avLst/>
          </a:prstGeom>
        </p:spPr>
      </p:pic>
      <p:pic>
        <p:nvPicPr>
          <p:cNvPr id="6" name="图片 5" descr="嫌疑犯3原始图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0815" y="873125"/>
            <a:ext cx="1080135" cy="1249680"/>
          </a:xfrm>
          <a:prstGeom prst="rect">
            <a:avLst/>
          </a:prstGeom>
        </p:spPr>
      </p:pic>
      <p:pic>
        <p:nvPicPr>
          <p:cNvPr id="7" name="图片 6" descr="嫌疑犯1监控画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" y="873760"/>
            <a:ext cx="1518285" cy="1249045"/>
          </a:xfrm>
          <a:prstGeom prst="rect">
            <a:avLst/>
          </a:prstGeom>
        </p:spPr>
      </p:pic>
      <p:pic>
        <p:nvPicPr>
          <p:cNvPr id="8" name="图片 7" descr="嫌疑犯2监控画面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165" y="1155700"/>
            <a:ext cx="914400" cy="685800"/>
          </a:xfrm>
          <a:prstGeom prst="rect">
            <a:avLst/>
          </a:prstGeom>
        </p:spPr>
      </p:pic>
      <p:pic>
        <p:nvPicPr>
          <p:cNvPr id="9" name="图片 8" descr="嫌疑犯1证件照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5425" y="855345"/>
            <a:ext cx="1144905" cy="1431925"/>
          </a:xfrm>
          <a:prstGeom prst="rect">
            <a:avLst/>
          </a:prstGeom>
        </p:spPr>
      </p:pic>
      <p:pic>
        <p:nvPicPr>
          <p:cNvPr id="10" name="图片 9" descr="嫌疑犯2证件照后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905" y="855345"/>
            <a:ext cx="1130300" cy="1413510"/>
          </a:xfrm>
          <a:prstGeom prst="rect">
            <a:avLst/>
          </a:prstGeom>
        </p:spPr>
      </p:pic>
      <p:pic>
        <p:nvPicPr>
          <p:cNvPr id="13" name="图片 12" descr="嫌疑犯3证件照后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19995" y="855345"/>
            <a:ext cx="1109980" cy="13849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3320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11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3321" name="文本框 4"/>
          <p:cNvSpPr txBox="1"/>
          <p:nvPr/>
        </p:nvSpPr>
        <p:spPr>
          <a:xfrm>
            <a:off x="277813" y="149225"/>
            <a:ext cx="39141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-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 肉眼难容易预判姿态动作</a:t>
            </a:r>
            <a:endParaRPr lang="zh-CN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91145" y="1352550"/>
            <a:ext cx="4171950" cy="4338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8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肢体检测判别嫌疑犯行为</a:t>
            </a:r>
            <a:endParaRPr sz="2400">
              <a:latin typeface="苹方-简" panose="020B0400000000000000" charset="-122"/>
              <a:ea typeface="苹方-简" panose="020B0400000000000000" charset="-122"/>
            </a:endParaRPr>
          </a:p>
          <a:p>
            <a:endParaRPr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sz="2800">
                <a:latin typeface="苹方-简" panose="020B0400000000000000" charset="-122"/>
                <a:ea typeface="苹方-简" panose="020B0400000000000000" charset="-122"/>
              </a:rPr>
              <a:t>与</a:t>
            </a:r>
            <a:r>
              <a:rPr sz="28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传统的老警察线下耗费时间蹲点</a:t>
            </a:r>
            <a:r>
              <a:rPr sz="2800">
                <a:latin typeface="苹方-简" panose="020B0400000000000000" charset="-122"/>
                <a:ea typeface="苹方-简" panose="020B0400000000000000" charset="-122"/>
              </a:rPr>
              <a:t>排查不同，</a:t>
            </a:r>
            <a:endParaRPr sz="28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sz="2800">
                <a:latin typeface="苹方-简" panose="020B0400000000000000" charset="-122"/>
                <a:ea typeface="苹方-简" panose="020B0400000000000000" charset="-122"/>
              </a:rPr>
              <a:t>使用肢体检测会</a:t>
            </a:r>
            <a:r>
              <a:rPr sz="28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更加容易辨别嫌疑犯在作案的细节动作</a:t>
            </a:r>
            <a:r>
              <a:rPr sz="2800">
                <a:latin typeface="苹方-简" panose="020B0400000000000000" charset="-122"/>
                <a:ea typeface="苹方-简" panose="020B0400000000000000" charset="-122"/>
              </a:rPr>
              <a:t>，</a:t>
            </a:r>
            <a:endParaRPr sz="28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sz="2800">
                <a:latin typeface="苹方-简" panose="020B0400000000000000" charset="-122"/>
                <a:ea typeface="苹方-简" panose="020B0400000000000000" charset="-122"/>
              </a:rPr>
              <a:t>可以更好的</a:t>
            </a:r>
            <a:r>
              <a:rPr sz="28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兼顾到作案的方式方法的判断上</a:t>
            </a:r>
            <a:r>
              <a:rPr sz="2800">
                <a:latin typeface="苹方-简" panose="020B0400000000000000" charset="-122"/>
                <a:ea typeface="苹方-简" panose="020B0400000000000000" charset="-122"/>
              </a:rPr>
              <a:t>，</a:t>
            </a:r>
            <a:endParaRPr sz="28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sz="28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更有效</a:t>
            </a:r>
            <a:r>
              <a:rPr sz="2800">
                <a:latin typeface="苹方-简" panose="020B0400000000000000" charset="-122"/>
                <a:ea typeface="苹方-简" panose="020B0400000000000000" charset="-122"/>
              </a:rPr>
              <a:t>的嫌疑犯排查方式</a:t>
            </a:r>
            <a:endParaRPr sz="2800">
              <a:latin typeface="苹方-简" panose="020B0400000000000000" charset="-122"/>
              <a:ea typeface="苹方-简" panose="020B0400000000000000" charset="-122"/>
            </a:endParaRPr>
          </a:p>
        </p:txBody>
      </p:sp>
      <p:pic>
        <p:nvPicPr>
          <p:cNvPr id="6" name="图片 5" descr="嫌疑犯2监控画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895350"/>
            <a:ext cx="914400" cy="685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" y="1816735"/>
            <a:ext cx="2786380" cy="3512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270" y="1352550"/>
            <a:ext cx="2636520" cy="6127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270" y="3462655"/>
            <a:ext cx="3416300" cy="1866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2270" y="2226945"/>
            <a:ext cx="341630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3556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4344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12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4345" name="文本框 4"/>
          <p:cNvSpPr txBox="1"/>
          <p:nvPr/>
        </p:nvSpPr>
        <p:spPr>
          <a:xfrm>
            <a:off x="277813" y="142875"/>
            <a:ext cx="46018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人工智能概率性与监控痛点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一体解决方案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" y="1097915"/>
            <a:ext cx="6068060" cy="410591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3535" y="1097915"/>
            <a:ext cx="4726940" cy="4154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目前</a:t>
            </a:r>
            <a:r>
              <a:rPr lang="en-US" altLang="zh-CN" sz="2400">
                <a:latin typeface="苹方-简" panose="020B0400000000000000" charset="-122"/>
                <a:ea typeface="苹方-简" panose="020B0400000000000000" charset="-122"/>
              </a:rPr>
              <a:t>API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应用来说，监控中的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图像质量修复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，使得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图像像素增加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；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切割背景，有效降低复杂环境对图片的后期使用影响；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使用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人脸特征识别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，获取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年龄、情绪、眼睛、人种、单双眼皮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信息；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使用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人脸关键点识别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，获取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脸部轮廓信息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，从而整体上获取到嫌疑犯的</a:t>
            </a:r>
            <a:r>
              <a:rPr lang="zh-CN" altLang="en-US" sz="24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基本信息特征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对嫌疑犯身份识别起到一定作用。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1175" y="638175"/>
            <a:ext cx="8060690" cy="19761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5560" y="-17145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8440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16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240" y="638175"/>
            <a:ext cx="4481195" cy="1976120"/>
          </a:xfrm>
          <a:prstGeom prst="rect">
            <a:avLst/>
          </a:prstGeom>
        </p:spPr>
      </p:pic>
      <p:sp>
        <p:nvSpPr>
          <p:cNvPr id="14345" name="文本框 4"/>
          <p:cNvSpPr txBox="1"/>
          <p:nvPr/>
        </p:nvSpPr>
        <p:spPr>
          <a:xfrm>
            <a:off x="277813" y="142875"/>
            <a:ext cx="88709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人工智能概率性与监控痛点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假阳False Positive假阴False Negative 的精确概率考量</a:t>
            </a:r>
            <a:endParaRPr lang="en-US" altLang="zh-CN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789957" y="3426209"/>
            <a:ext cx="4481433" cy="1098567"/>
            <a:chOff x="6360062" y="2010638"/>
            <a:chExt cx="4481433" cy="1098567"/>
          </a:xfrm>
        </p:grpSpPr>
        <p:sp>
          <p:nvSpPr>
            <p:cNvPr id="6" name="Freeform: Shape 49"/>
            <p:cNvSpPr/>
            <p:nvPr/>
          </p:nvSpPr>
          <p:spPr>
            <a:xfrm>
              <a:off x="6360062" y="2221370"/>
              <a:ext cx="586202" cy="5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endParaRPr>
            </a:p>
          </p:txBody>
        </p:sp>
        <p:sp>
          <p:nvSpPr>
            <p:cNvPr id="7" name="Freeform: Shape 50"/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7083556" y="2010638"/>
              <a:ext cx="3757939" cy="1098567"/>
              <a:chOff x="1531598" y="3689289"/>
              <a:chExt cx="3757939" cy="1098567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531598" y="4050621"/>
                <a:ext cx="3757939" cy="7372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随着人脸识别的逐渐流行，人们更注重交互的功能实现，绝大部分的用户对于简单交互在</a:t>
                </a:r>
                <a:r>
                  <a:rPr lang="en-US" altLang="zh-CN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APP</a:t>
                </a:r>
                <a:r>
                  <a:rPr lang="zh-CN" altLang="en-US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端</a:t>
                </a:r>
                <a:r>
                  <a:rPr lang="zh-CN" altLang="en-US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上实现十分期待</a:t>
                </a:r>
                <a:endPara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90204"/>
                  <a:ea typeface="微软雅黑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531599" y="3689289"/>
                <a:ext cx="69215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/>
                <a:r>
                  <a:rPr lang="zh-CN" altLang="en-US" sz="20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微软雅黑" charset="-122"/>
                  </a:rPr>
                  <a:t>假</a:t>
                </a:r>
                <a:r>
                  <a:rPr lang="zh-CN" altLang="en-US" sz="20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微软雅黑" charset="-122"/>
                  </a:rPr>
                  <a:t>阴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6789957" y="4637128"/>
            <a:ext cx="4481433" cy="1098567"/>
            <a:chOff x="6360062" y="4555848"/>
            <a:chExt cx="4481433" cy="1098567"/>
          </a:xfrm>
        </p:grpSpPr>
        <p:grpSp>
          <p:nvGrpSpPr>
            <p:cNvPr id="27" name="Group 33"/>
            <p:cNvGrpSpPr/>
            <p:nvPr/>
          </p:nvGrpSpPr>
          <p:grpSpPr>
            <a:xfrm>
              <a:off x="6360062" y="4785172"/>
              <a:ext cx="586202" cy="586201"/>
              <a:chOff x="0" y="0"/>
              <a:chExt cx="767929" cy="767929"/>
            </a:xfrm>
          </p:grpSpPr>
          <p:sp>
            <p:nvSpPr>
              <p:cNvPr id="28" name="Freeform: Shape 3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  <p:sp>
            <p:nvSpPr>
              <p:cNvPr id="29" name="Freeform: Shape 3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7083556" y="4555848"/>
              <a:ext cx="3757939" cy="1098567"/>
              <a:chOff x="1531598" y="3689289"/>
              <a:chExt cx="3757939" cy="1098567"/>
            </a:xfrm>
          </p:grpSpPr>
          <p:sp>
            <p:nvSpPr>
              <p:cNvPr id="31" name="矩形 30"/>
              <p:cNvSpPr/>
              <p:nvPr/>
            </p:nvSpPr>
            <p:spPr>
              <a:xfrm>
                <a:off x="1531598" y="4050621"/>
                <a:ext cx="3757939" cy="7372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Arial" panose="020B0604020202090204"/>
                    <a:ea typeface="微软雅黑" charset="-122"/>
                    <a:cs typeface="+mn-cs"/>
                  </a:rPr>
                  <a:t>被看好的安防放大镜，虽然为安防人脸识别提供了保障，但是有多少人会真正使用这个产品，使用率高不高，都是一个疑问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1531599" y="3689289"/>
                <a:ext cx="69215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阴性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278667" y="3426209"/>
            <a:ext cx="4481433" cy="1098567"/>
            <a:chOff x="6360062" y="2010638"/>
            <a:chExt cx="4481433" cy="1098567"/>
          </a:xfrm>
        </p:grpSpPr>
        <p:sp>
          <p:nvSpPr>
            <p:cNvPr id="34" name="Freeform: Shape 49"/>
            <p:cNvSpPr/>
            <p:nvPr/>
          </p:nvSpPr>
          <p:spPr>
            <a:xfrm>
              <a:off x="6360062" y="2221370"/>
              <a:ext cx="586202" cy="586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endParaRPr>
            </a:p>
          </p:txBody>
        </p:sp>
        <p:sp>
          <p:nvSpPr>
            <p:cNvPr id="35" name="Freeform: Shape 50"/>
            <p:cNvSpPr/>
            <p:nvPr/>
          </p:nvSpPr>
          <p:spPr>
            <a:xfrm>
              <a:off x="6539174" y="2394906"/>
              <a:ext cx="227978" cy="239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4" h="21302" extrusionOk="0">
                  <a:moveTo>
                    <a:pt x="7816" y="21302"/>
                  </a:moveTo>
                  <a:cubicBezTo>
                    <a:pt x="7132" y="21302"/>
                    <a:pt x="6483" y="20993"/>
                    <a:pt x="6068" y="20461"/>
                  </a:cubicBezTo>
                  <a:lnTo>
                    <a:pt x="445" y="13277"/>
                  </a:lnTo>
                  <a:cubicBezTo>
                    <a:pt x="-287" y="12344"/>
                    <a:pt x="-97" y="11016"/>
                    <a:pt x="870" y="10308"/>
                  </a:cubicBezTo>
                  <a:cubicBezTo>
                    <a:pt x="1838" y="9597"/>
                    <a:pt x="3211" y="9785"/>
                    <a:pt x="3943" y="10719"/>
                  </a:cubicBezTo>
                  <a:lnTo>
                    <a:pt x="7643" y="15442"/>
                  </a:lnTo>
                  <a:lnTo>
                    <a:pt x="16946" y="999"/>
                  </a:lnTo>
                  <a:cubicBezTo>
                    <a:pt x="17586" y="6"/>
                    <a:pt x="18940" y="-298"/>
                    <a:pt x="19969" y="321"/>
                  </a:cubicBezTo>
                  <a:cubicBezTo>
                    <a:pt x="20997" y="939"/>
                    <a:pt x="21313" y="2248"/>
                    <a:pt x="20671" y="3243"/>
                  </a:cubicBezTo>
                  <a:lnTo>
                    <a:pt x="9680" y="20301"/>
                  </a:lnTo>
                  <a:cubicBezTo>
                    <a:pt x="9299" y="20896"/>
                    <a:pt x="8639" y="21267"/>
                    <a:pt x="7917" y="21299"/>
                  </a:cubicBezTo>
                  <a:cubicBezTo>
                    <a:pt x="7882" y="21302"/>
                    <a:pt x="7851" y="21302"/>
                    <a:pt x="7816" y="2130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Arial" panose="020B0604020202090204"/>
                <a:ea typeface="微软雅黑" charset="-122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7083556" y="2010638"/>
              <a:ext cx="3757939" cy="1098567"/>
              <a:chOff x="1531598" y="3689289"/>
              <a:chExt cx="3757939" cy="1098567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1531598" y="4050621"/>
                <a:ext cx="3757939" cy="7372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针对监控看不清的特点，用户所期待的是可以通过一键上传监控图片来检索嫌疑人，并可以获得相关人脸特征</a:t>
                </a:r>
                <a:r>
                  <a:rPr lang="zh-CN" altLang="en-US" sz="1400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Arial" panose="020B0604020202090204"/>
                    <a:ea typeface="微软雅黑" charset="-122"/>
                  </a:rPr>
                  <a:t>的介绍</a:t>
                </a:r>
                <a:endParaRPr lang="zh-CN" altLang="en-US" sz="1400" dirty="0">
                  <a:solidFill>
                    <a:srgbClr val="000000">
                      <a:lumMod val="65000"/>
                      <a:lumOff val="35000"/>
                    </a:srgbClr>
                  </a:solidFill>
                  <a:latin typeface="Arial" panose="020B0604020202090204"/>
                  <a:ea typeface="微软雅黑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531599" y="3689289"/>
                <a:ext cx="69215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lvl="0"/>
                <a:r>
                  <a:rPr lang="zh-CN" altLang="en-US" sz="2000" b="1" dirty="0">
                    <a:solidFill>
                      <a:srgbClr val="000000">
                        <a:lumMod val="65000"/>
                        <a:lumOff val="35000"/>
                      </a:srgbClr>
                    </a:solidFill>
                    <a:latin typeface="微软雅黑" charset="-122"/>
                  </a:rPr>
                  <a:t>阳性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78667" y="4637128"/>
            <a:ext cx="4481433" cy="1098567"/>
            <a:chOff x="6360062" y="4555848"/>
            <a:chExt cx="4481433" cy="1098567"/>
          </a:xfrm>
        </p:grpSpPr>
        <p:grpSp>
          <p:nvGrpSpPr>
            <p:cNvPr id="40" name="Group 33"/>
            <p:cNvGrpSpPr/>
            <p:nvPr/>
          </p:nvGrpSpPr>
          <p:grpSpPr>
            <a:xfrm>
              <a:off x="6360062" y="4785172"/>
              <a:ext cx="586202" cy="586201"/>
              <a:chOff x="0" y="0"/>
              <a:chExt cx="767929" cy="767929"/>
            </a:xfrm>
          </p:grpSpPr>
          <p:sp>
            <p:nvSpPr>
              <p:cNvPr id="41" name="Freeform: Shape 37"/>
              <p:cNvSpPr/>
              <p:nvPr/>
            </p:nvSpPr>
            <p:spPr>
              <a:xfrm>
                <a:off x="0" y="0"/>
                <a:ext cx="767929" cy="7679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  <p:sp>
            <p:nvSpPr>
              <p:cNvPr id="42" name="Freeform: Shape 38"/>
              <p:cNvSpPr/>
              <p:nvPr/>
            </p:nvSpPr>
            <p:spPr>
              <a:xfrm>
                <a:off x="234638" y="227334"/>
                <a:ext cx="298653" cy="3132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4" h="21302" extrusionOk="0">
                    <a:moveTo>
                      <a:pt x="7816" y="21302"/>
                    </a:moveTo>
                    <a:cubicBezTo>
                      <a:pt x="7132" y="21302"/>
                      <a:pt x="6483" y="20993"/>
                      <a:pt x="6068" y="20461"/>
                    </a:cubicBezTo>
                    <a:lnTo>
                      <a:pt x="445" y="13277"/>
                    </a:lnTo>
                    <a:cubicBezTo>
                      <a:pt x="-287" y="12344"/>
                      <a:pt x="-97" y="11016"/>
                      <a:pt x="870" y="10308"/>
                    </a:cubicBezTo>
                    <a:cubicBezTo>
                      <a:pt x="1838" y="9597"/>
                      <a:pt x="3211" y="9785"/>
                      <a:pt x="3943" y="10719"/>
                    </a:cubicBezTo>
                    <a:lnTo>
                      <a:pt x="7643" y="15442"/>
                    </a:lnTo>
                    <a:lnTo>
                      <a:pt x="16946" y="999"/>
                    </a:lnTo>
                    <a:cubicBezTo>
                      <a:pt x="17586" y="6"/>
                      <a:pt x="18940" y="-298"/>
                      <a:pt x="19969" y="321"/>
                    </a:cubicBezTo>
                    <a:cubicBezTo>
                      <a:pt x="20997" y="939"/>
                      <a:pt x="21313" y="2248"/>
                      <a:pt x="20671" y="3243"/>
                    </a:cubicBezTo>
                    <a:lnTo>
                      <a:pt x="9680" y="20301"/>
                    </a:lnTo>
                    <a:cubicBezTo>
                      <a:pt x="9299" y="20896"/>
                      <a:pt x="8639" y="21267"/>
                      <a:pt x="7917" y="21299"/>
                    </a:cubicBezTo>
                    <a:cubicBezTo>
                      <a:pt x="7882" y="21302"/>
                      <a:pt x="7851" y="21302"/>
                      <a:pt x="7816" y="213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7083556" y="4555848"/>
              <a:ext cx="3757939" cy="1098567"/>
              <a:chOff x="1531598" y="3689289"/>
              <a:chExt cx="3757939" cy="1098567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1531598" y="4050621"/>
                <a:ext cx="3757939" cy="7372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zh-CN" altLang="en-US" sz="1400">
                    <a:solidFill>
                      <a:schemeClr val="tx1"/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人流量密集和案件高发地区，靠一个</a:t>
                </a:r>
                <a:r>
                  <a:rPr lang="en-US" altLang="zh-CN" sz="1400">
                    <a:solidFill>
                      <a:schemeClr val="tx1"/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APP</a:t>
                </a:r>
                <a:r>
                  <a:rPr lang="zh-CN" altLang="en-US" sz="1400">
                    <a:solidFill>
                      <a:schemeClr val="tx1"/>
                    </a:solidFill>
                    <a:latin typeface="苹方-简" panose="020B0400000000000000" charset="-122"/>
                    <a:ea typeface="苹方-简" panose="020B0400000000000000" charset="-122"/>
                    <a:sym typeface="+mn-ea"/>
                  </a:rPr>
                  <a:t>软件而没有系统的自动筛选，不可能会得到有效的解决方案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anose="020B0604020202090204"/>
                  <a:ea typeface="微软雅黑" charset="-122"/>
                  <a:cs typeface="+mn-cs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531599" y="3689289"/>
                <a:ext cx="692150" cy="3987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latin typeface="微软雅黑" charset="-122"/>
                    <a:ea typeface="微软雅黑" charset="-122"/>
                    <a:cs typeface="+mn-cs"/>
                  </a:rPr>
                  <a:t>假阳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微软雅黑" charset="-122"/>
                  <a:ea typeface="微软雅黑" charset="-122"/>
                  <a:cs typeface="+mn-cs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9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-1238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5368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13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5410" y="421005"/>
            <a:ext cx="9674860" cy="5542280"/>
            <a:chOff x="1597501" y="1513487"/>
            <a:chExt cx="7749699" cy="428293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597501" y="1698332"/>
              <a:ext cx="7749699" cy="409809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718" y="1513487"/>
              <a:ext cx="3446201" cy="502361"/>
            </a:xfrm>
            <a:prstGeom prst="rect">
              <a:avLst/>
            </a:prstGeom>
          </p:spPr>
        </p:pic>
      </p:grp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818515"/>
            <a:ext cx="4810760" cy="199326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0270" y="818515"/>
            <a:ext cx="2385060" cy="5220335"/>
          </a:xfrm>
          <a:prstGeom prst="rect">
            <a:avLst/>
          </a:prstGeom>
        </p:spPr>
      </p:pic>
      <p:sp>
        <p:nvSpPr>
          <p:cNvPr id="14345" name="文本框 4"/>
          <p:cNvSpPr txBox="1"/>
          <p:nvPr/>
        </p:nvSpPr>
        <p:spPr>
          <a:xfrm>
            <a:off x="277813" y="142875"/>
            <a:ext cx="666496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人工智能概率性与监控痛点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适用的其他可能领域的概率性考量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895" y="292227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主要我们做了什么？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02895" y="336613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其他行业可能还需要什么？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39790" y="818515"/>
            <a:ext cx="3840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我们还有可能为其提供怎样的服务？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025390" y="189103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他们在我们的流程中属于我们的哪一个功能？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470785" y="2922270"/>
            <a:ext cx="6902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我们通过基于监控画面的图像为用户提高人脸识别的精确率功能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25190" y="3366135"/>
            <a:ext cx="6355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在情绪、姿态动作方面，其他行业依然有我们可以共同的地方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6054090" y="1186815"/>
            <a:ext cx="36118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我们还可以在了解学生听课状态、</a:t>
            </a:r>
            <a:endParaRPr lang="zh-CN" altLang="en-US"/>
          </a:p>
          <a:p>
            <a:r>
              <a:rPr lang="zh-CN" altLang="en-US"/>
              <a:t>顾客服务流程情绪识别上提供服务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113655" y="2259330"/>
            <a:ext cx="4754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他们都属于情绪和姿态动作识别上的功能属性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11747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6392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14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4220" y="1043305"/>
            <a:ext cx="5904230" cy="477075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249555" y="1170940"/>
            <a:ext cx="2678430" cy="4516120"/>
          </a:xfrm>
          <a:prstGeom prst="rect">
            <a:avLst/>
          </a:prstGeom>
          <a:solidFill>
            <a:srgbClr val="5D77F1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2928620" y="1170940"/>
            <a:ext cx="2463800" cy="4516120"/>
          </a:xfrm>
          <a:prstGeom prst="rect">
            <a:avLst/>
          </a:prstGeom>
          <a:solidFill>
            <a:srgbClr val="800080"/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83280" y="1371600"/>
            <a:ext cx="15582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滥用风险思考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7705" y="1371600"/>
            <a:ext cx="17875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技术成熟度评估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4345" name="文本框 4"/>
          <p:cNvSpPr txBox="1"/>
          <p:nvPr/>
        </p:nvSpPr>
        <p:spPr>
          <a:xfrm>
            <a:off x="277813" y="142875"/>
            <a:ext cx="58718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人工智能概率性与监控痛点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API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技术的概率性滥用风险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5280" y="1739900"/>
            <a:ext cx="250698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目前对于人脸识别的关键点和关键特征描述。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技术已经非常成熟。在移动端操作上以及交互也非常的完善，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而且有具体可以落实的成熟案例而在实体检测上。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也能够对人的行为动作做出大概的预测</a:t>
            </a:r>
            <a:r>
              <a:rPr lang="zh-CN">
                <a:solidFill>
                  <a:schemeClr val="bg1"/>
                </a:solidFill>
              </a:rPr>
              <a:t>所以在技术的成熟度方面，</a:t>
            </a:r>
            <a:endParaRPr lang="zh-CN">
              <a:solidFill>
                <a:schemeClr val="bg1"/>
              </a:solidFill>
            </a:endParaRPr>
          </a:p>
          <a:p>
            <a:r>
              <a:rPr lang="zh-CN">
                <a:solidFill>
                  <a:schemeClr val="bg1"/>
                </a:solidFill>
              </a:rPr>
              <a:t>我们完全可以实现我们的核心价值。</a:t>
            </a:r>
            <a:endParaRPr lang="zh-CN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 flipH="1">
            <a:off x="2930525" y="1739900"/>
            <a:ext cx="24638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当然在面对不同角色如何分配他的使用权利上，我们还存在滥用的风险。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比如说，个别有用心的人可以使用这一技术来监控其他人的行为动作。以此来控制他人的行为和对他人隐私权利的侵犯，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私安全问题的漏洞还需要我们去等待解决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37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7416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15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7417" name="文本框 4"/>
          <p:cNvSpPr txBox="1"/>
          <p:nvPr/>
        </p:nvSpPr>
        <p:spPr>
          <a:xfrm>
            <a:off x="277813" y="149225"/>
            <a:ext cx="41903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需求列表与人工智能API加值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技术亮点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grpSp>
        <p:nvGrpSpPr>
          <p:cNvPr id="17418" name="组合 15"/>
          <p:cNvGrpSpPr/>
          <p:nvPr/>
        </p:nvGrpSpPr>
        <p:grpSpPr>
          <a:xfrm>
            <a:off x="2692400" y="1570038"/>
            <a:ext cx="571500" cy="573087"/>
            <a:chOff x="4239" y="2472"/>
            <a:chExt cx="902" cy="902"/>
          </a:xfrm>
        </p:grpSpPr>
        <p:sp>
          <p:nvSpPr>
            <p:cNvPr id="17" name="椭圆 16"/>
            <p:cNvSpPr/>
            <p:nvPr/>
          </p:nvSpPr>
          <p:spPr>
            <a:xfrm>
              <a:off x="4239" y="2472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420" name="文本框 13"/>
            <p:cNvSpPr txBox="1"/>
            <p:nvPr/>
          </p:nvSpPr>
          <p:spPr>
            <a:xfrm>
              <a:off x="4446" y="2633"/>
              <a:ext cx="48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Calibri" charset="0"/>
                  <a:ea typeface="宋体" charset="0"/>
                </a:rPr>
                <a:t>1</a:t>
              </a:r>
              <a:endParaRPr lang="en-US" altLang="zh-CN">
                <a:solidFill>
                  <a:schemeClr val="bg1"/>
                </a:solidFill>
                <a:latin typeface="Calibri" charset="0"/>
                <a:ea typeface="宋体" charset="0"/>
              </a:endParaRPr>
            </a:p>
          </p:txBody>
        </p:sp>
      </p:grpSp>
      <p:grpSp>
        <p:nvGrpSpPr>
          <p:cNvPr id="17421" name="组合 17"/>
          <p:cNvGrpSpPr/>
          <p:nvPr/>
        </p:nvGrpSpPr>
        <p:grpSpPr>
          <a:xfrm>
            <a:off x="2692400" y="2282825"/>
            <a:ext cx="571500" cy="571500"/>
            <a:chOff x="4239" y="2472"/>
            <a:chExt cx="902" cy="902"/>
          </a:xfrm>
        </p:grpSpPr>
        <p:sp>
          <p:nvSpPr>
            <p:cNvPr id="19" name="椭圆 18"/>
            <p:cNvSpPr/>
            <p:nvPr/>
          </p:nvSpPr>
          <p:spPr>
            <a:xfrm>
              <a:off x="4239" y="2472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423" name="文本框 20"/>
            <p:cNvSpPr txBox="1"/>
            <p:nvPr/>
          </p:nvSpPr>
          <p:spPr>
            <a:xfrm>
              <a:off x="4446" y="2633"/>
              <a:ext cx="48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Calibri" charset="0"/>
                  <a:ea typeface="宋体" charset="0"/>
                </a:rPr>
                <a:t>2</a:t>
              </a:r>
              <a:endParaRPr lang="en-US" altLang="zh-CN">
                <a:solidFill>
                  <a:schemeClr val="bg1"/>
                </a:solidFill>
                <a:latin typeface="Calibri" charset="0"/>
                <a:ea typeface="宋体" charset="0"/>
              </a:endParaRPr>
            </a:p>
          </p:txBody>
        </p:sp>
      </p:grpSp>
      <p:grpSp>
        <p:nvGrpSpPr>
          <p:cNvPr id="17424" name="组合 21"/>
          <p:cNvGrpSpPr/>
          <p:nvPr/>
        </p:nvGrpSpPr>
        <p:grpSpPr>
          <a:xfrm>
            <a:off x="2692400" y="3097213"/>
            <a:ext cx="571500" cy="573087"/>
            <a:chOff x="4239" y="2472"/>
            <a:chExt cx="902" cy="902"/>
          </a:xfrm>
        </p:grpSpPr>
        <p:sp>
          <p:nvSpPr>
            <p:cNvPr id="23" name="椭圆 22"/>
            <p:cNvSpPr/>
            <p:nvPr/>
          </p:nvSpPr>
          <p:spPr>
            <a:xfrm>
              <a:off x="4239" y="2472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426" name="文本框 23"/>
            <p:cNvSpPr txBox="1"/>
            <p:nvPr/>
          </p:nvSpPr>
          <p:spPr>
            <a:xfrm>
              <a:off x="4446" y="2633"/>
              <a:ext cx="48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Calibri" charset="0"/>
                  <a:ea typeface="宋体" charset="0"/>
                </a:rPr>
                <a:t>3</a:t>
              </a:r>
              <a:endParaRPr lang="en-US" altLang="zh-CN">
                <a:solidFill>
                  <a:schemeClr val="bg1"/>
                </a:solidFill>
                <a:latin typeface="Calibri" charset="0"/>
                <a:ea typeface="宋体" charset="0"/>
              </a:endParaRPr>
            </a:p>
          </p:txBody>
        </p:sp>
      </p:grpSp>
      <p:grpSp>
        <p:nvGrpSpPr>
          <p:cNvPr id="17427" name="组合 24"/>
          <p:cNvGrpSpPr/>
          <p:nvPr/>
        </p:nvGrpSpPr>
        <p:grpSpPr>
          <a:xfrm>
            <a:off x="2692400" y="3854450"/>
            <a:ext cx="571500" cy="571500"/>
            <a:chOff x="4239" y="2472"/>
            <a:chExt cx="902" cy="902"/>
          </a:xfrm>
        </p:grpSpPr>
        <p:sp>
          <p:nvSpPr>
            <p:cNvPr id="26" name="椭圆 25"/>
            <p:cNvSpPr/>
            <p:nvPr/>
          </p:nvSpPr>
          <p:spPr>
            <a:xfrm>
              <a:off x="4239" y="2472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17429" name="文本框 26"/>
            <p:cNvSpPr txBox="1"/>
            <p:nvPr/>
          </p:nvSpPr>
          <p:spPr>
            <a:xfrm>
              <a:off x="4446" y="2633"/>
              <a:ext cx="488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>
                  <a:solidFill>
                    <a:schemeClr val="bg1"/>
                  </a:solidFill>
                  <a:latin typeface="Calibri" charset="0"/>
                  <a:ea typeface="宋体" charset="0"/>
                </a:rPr>
                <a:t>4</a:t>
              </a:r>
              <a:endParaRPr lang="en-US" altLang="zh-CN">
                <a:solidFill>
                  <a:schemeClr val="bg1"/>
                </a:solidFill>
                <a:latin typeface="Calibri" charset="0"/>
                <a:ea typeface="宋体" charset="0"/>
              </a:endParaRPr>
            </a:p>
          </p:txBody>
        </p:sp>
      </p:grpSp>
      <p:sp>
        <p:nvSpPr>
          <p:cNvPr id="17430" name="文本框 27"/>
          <p:cNvSpPr txBox="1"/>
          <p:nvPr/>
        </p:nvSpPr>
        <p:spPr>
          <a:xfrm>
            <a:off x="3448050" y="1671638"/>
            <a:ext cx="499681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独创的图像质量分析和图像画质修复技术底框架</a:t>
            </a:r>
            <a:endParaRPr lang="zh-CN" altLang="en-US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431" name="文本框 28"/>
          <p:cNvSpPr txBox="1"/>
          <p:nvPr/>
        </p:nvSpPr>
        <p:spPr>
          <a:xfrm>
            <a:off x="3448050" y="2384425"/>
            <a:ext cx="45383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人脸关键点描述、肢体关键点检测信息处理</a:t>
            </a:r>
            <a:endParaRPr lang="zh-CN" altLang="en-US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432" name="文本框 29"/>
          <p:cNvSpPr txBox="1"/>
          <p:nvPr/>
        </p:nvSpPr>
        <p:spPr>
          <a:xfrm>
            <a:off x="3448050" y="3198813"/>
            <a:ext cx="5226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抓住监控画面画质模糊，高维度监控识别能力建模</a:t>
            </a:r>
            <a:endParaRPr lang="zh-CN" altLang="en-US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7433" name="文本框 30"/>
          <p:cNvSpPr txBox="1"/>
          <p:nvPr/>
        </p:nvSpPr>
        <p:spPr>
          <a:xfrm>
            <a:off x="3448050" y="3956050"/>
            <a:ext cx="545528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latin typeface="苹方-简" panose="020B0400000000000000" charset="-122"/>
                <a:ea typeface="苹方-简" panose="020B0400000000000000" charset="-122"/>
              </a:rPr>
              <a:t>对嫌疑犯人脸识别不清，便捷化的在线人脸特征运算</a:t>
            </a:r>
            <a:endParaRPr lang="zh-CN" altLang="en-US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0488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18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7417" name="文本框 4"/>
          <p:cNvSpPr txBox="1"/>
          <p:nvPr/>
        </p:nvSpPr>
        <p:spPr>
          <a:xfrm>
            <a:off x="277813" y="149225"/>
            <a:ext cx="41903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需求列表与人工智能API加值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技术亮点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868680"/>
            <a:ext cx="11910695" cy="5120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9464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17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7417" name="文本框 4"/>
          <p:cNvSpPr txBox="1"/>
          <p:nvPr/>
        </p:nvSpPr>
        <p:spPr>
          <a:xfrm>
            <a:off x="277813" y="149225"/>
            <a:ext cx="41903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需求列表与人工智能API加值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技术亮点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2610" y="430720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加值的表述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65270" y="430720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需求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013450" y="55181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功能好在哪里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986520" y="4095750"/>
            <a:ext cx="1680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使用了什么</a:t>
            </a:r>
            <a:r>
              <a:rPr lang="en-US" altLang="zh-CN"/>
              <a:t>API</a:t>
            </a:r>
            <a:endParaRPr lang="en-US" altLang="zh-CN"/>
          </a:p>
        </p:txBody>
      </p:sp>
      <p:grpSp>
        <p:nvGrpSpPr>
          <p:cNvPr id="67" name="组合 45"/>
          <p:cNvGrpSpPr/>
          <p:nvPr/>
        </p:nvGrpSpPr>
        <p:grpSpPr>
          <a:xfrm rot="356381">
            <a:off x="3220085" y="4154805"/>
            <a:ext cx="4209415" cy="1196340"/>
            <a:chOff x="3707235" y="2841077"/>
            <a:chExt cx="4717277" cy="1196486"/>
          </a:xfrm>
        </p:grpSpPr>
        <p:cxnSp>
          <p:nvCxnSpPr>
            <p:cNvPr id="68" name="直接连接符 67"/>
            <p:cNvCxnSpPr/>
            <p:nvPr/>
          </p:nvCxnSpPr>
          <p:spPr>
            <a:xfrm>
              <a:off x="3707235" y="3740717"/>
              <a:ext cx="847725" cy="276209"/>
            </a:xfrm>
            <a:prstGeom prst="line">
              <a:avLst/>
            </a:prstGeom>
            <a:noFill/>
            <a:ln w="9525" cap="flat" cmpd="sng" algn="ctr">
              <a:solidFill>
                <a:srgbClr val="4F81BD"/>
              </a:solidFill>
              <a:prstDash val="dash"/>
            </a:ln>
            <a:effectLst/>
          </p:spPr>
        </p:cxnSp>
        <p:cxnSp>
          <p:nvCxnSpPr>
            <p:cNvPr id="69" name="直接连接符 68"/>
            <p:cNvCxnSpPr/>
            <p:nvPr/>
          </p:nvCxnSpPr>
          <p:spPr>
            <a:xfrm flipH="1">
              <a:off x="5723511" y="3720080"/>
              <a:ext cx="744978" cy="317483"/>
            </a:xfrm>
            <a:prstGeom prst="line">
              <a:avLst/>
            </a:prstGeom>
            <a:noFill/>
            <a:ln w="9525" cap="flat" cmpd="sng" algn="ctr">
              <a:solidFill>
                <a:srgbClr val="4F81BD"/>
              </a:solidFill>
              <a:prstDash val="dash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>
            <a:xfrm flipH="1">
              <a:off x="7679534" y="2841077"/>
              <a:ext cx="744978" cy="317483"/>
            </a:xfrm>
            <a:prstGeom prst="line">
              <a:avLst/>
            </a:prstGeom>
            <a:noFill/>
            <a:ln w="9525" cap="flat" cmpd="sng" algn="ctr">
              <a:solidFill>
                <a:srgbClr val="4F81BD"/>
              </a:solidFill>
              <a:prstDash val="dash"/>
            </a:ln>
            <a:effectLst/>
          </p:spPr>
        </p:cxnSp>
      </p:grpSp>
      <p:sp>
        <p:nvSpPr>
          <p:cNvPr id="71" name="燕尾形 70"/>
          <p:cNvSpPr/>
          <p:nvPr/>
        </p:nvSpPr>
        <p:spPr>
          <a:xfrm rot="1234549">
            <a:off x="3433461" y="4693762"/>
            <a:ext cx="137160" cy="175260"/>
          </a:xfrm>
          <a:prstGeom prst="chevron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2" name="燕尾形 71"/>
          <p:cNvSpPr/>
          <p:nvPr/>
        </p:nvSpPr>
        <p:spPr>
          <a:xfrm rot="20150452">
            <a:off x="7065016" y="4284064"/>
            <a:ext cx="137160" cy="175260"/>
          </a:xfrm>
          <a:prstGeom prst="chevron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3" name="燕尾形 72"/>
          <p:cNvSpPr/>
          <p:nvPr/>
        </p:nvSpPr>
        <p:spPr>
          <a:xfrm rot="20150452">
            <a:off x="5237803" y="4992555"/>
            <a:ext cx="137160" cy="175260"/>
          </a:xfrm>
          <a:prstGeom prst="chevron">
            <a:avLst/>
          </a:prstGeom>
          <a:solidFill>
            <a:srgbClr val="EEECE1">
              <a:lumMod val="9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86" name="组合 44"/>
          <p:cNvGrpSpPr/>
          <p:nvPr/>
        </p:nvGrpSpPr>
        <p:grpSpPr>
          <a:xfrm>
            <a:off x="1940560" y="4236085"/>
            <a:ext cx="1219835" cy="1155065"/>
            <a:chOff x="2486024" y="2882351"/>
            <a:chExt cx="1340045" cy="1155212"/>
          </a:xfrm>
        </p:grpSpPr>
        <p:sp>
          <p:nvSpPr>
            <p:cNvPr id="87" name="六边形 86"/>
            <p:cNvSpPr/>
            <p:nvPr/>
          </p:nvSpPr>
          <p:spPr>
            <a:xfrm>
              <a:off x="2486024" y="2882351"/>
              <a:ext cx="1340045" cy="1155212"/>
            </a:xfrm>
            <a:prstGeom prst="hexagon">
              <a:avLst/>
            </a:prstGeom>
            <a:solidFill>
              <a:srgbClr val="5D77F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88" name="六边形 33"/>
            <p:cNvSpPr/>
            <p:nvPr/>
          </p:nvSpPr>
          <p:spPr>
            <a:xfrm>
              <a:off x="2806426" y="3125462"/>
              <a:ext cx="699242" cy="695960"/>
            </a:xfrm>
            <a:custGeom>
              <a:avLst/>
              <a:gdLst>
                <a:gd name="connsiteX0" fmla="*/ 315609 w 338137"/>
                <a:gd name="connsiteY0" fmla="*/ 185737 h 336550"/>
                <a:gd name="connsiteX1" fmla="*/ 338137 w 338137"/>
                <a:gd name="connsiteY1" fmla="*/ 185737 h 336550"/>
                <a:gd name="connsiteX2" fmla="*/ 185737 w 338137"/>
                <a:gd name="connsiteY2" fmla="*/ 336550 h 336550"/>
                <a:gd name="connsiteX3" fmla="*/ 185737 w 338137"/>
                <a:gd name="connsiteY3" fmla="*/ 314256 h 336550"/>
                <a:gd name="connsiteX4" fmla="*/ 315609 w 338137"/>
                <a:gd name="connsiteY4" fmla="*/ 185737 h 336550"/>
                <a:gd name="connsiteX5" fmla="*/ 249042 w 338137"/>
                <a:gd name="connsiteY5" fmla="*/ 185737 h 336550"/>
                <a:gd name="connsiteX6" fmla="*/ 271462 w 338137"/>
                <a:gd name="connsiteY6" fmla="*/ 185737 h 336550"/>
                <a:gd name="connsiteX7" fmla="*/ 185737 w 338137"/>
                <a:gd name="connsiteY7" fmla="*/ 269875 h 336550"/>
                <a:gd name="connsiteX8" fmla="*/ 185737 w 338137"/>
                <a:gd name="connsiteY8" fmla="*/ 247870 h 336550"/>
                <a:gd name="connsiteX9" fmla="*/ 249042 w 338137"/>
                <a:gd name="connsiteY9" fmla="*/ 185737 h 336550"/>
                <a:gd name="connsiteX10" fmla="*/ 66675 w 338137"/>
                <a:gd name="connsiteY10" fmla="*/ 185737 h 336550"/>
                <a:gd name="connsiteX11" fmla="*/ 89095 w 338137"/>
                <a:gd name="connsiteY11" fmla="*/ 185737 h 336550"/>
                <a:gd name="connsiteX12" fmla="*/ 152400 w 338137"/>
                <a:gd name="connsiteY12" fmla="*/ 247870 h 336550"/>
                <a:gd name="connsiteX13" fmla="*/ 152400 w 338137"/>
                <a:gd name="connsiteY13" fmla="*/ 269875 h 336550"/>
                <a:gd name="connsiteX14" fmla="*/ 66675 w 338137"/>
                <a:gd name="connsiteY14" fmla="*/ 185737 h 336550"/>
                <a:gd name="connsiteX15" fmla="*/ 0 w 338137"/>
                <a:gd name="connsiteY15" fmla="*/ 185737 h 336550"/>
                <a:gd name="connsiteX16" fmla="*/ 22528 w 338137"/>
                <a:gd name="connsiteY16" fmla="*/ 185737 h 336550"/>
                <a:gd name="connsiteX17" fmla="*/ 152400 w 338137"/>
                <a:gd name="connsiteY17" fmla="*/ 314256 h 336550"/>
                <a:gd name="connsiteX18" fmla="*/ 152400 w 338137"/>
                <a:gd name="connsiteY18" fmla="*/ 336550 h 336550"/>
                <a:gd name="connsiteX19" fmla="*/ 0 w 338137"/>
                <a:gd name="connsiteY19" fmla="*/ 185737 h 336550"/>
                <a:gd name="connsiteX20" fmla="*/ 169069 w 338137"/>
                <a:gd name="connsiteY20" fmla="*/ 127000 h 336550"/>
                <a:gd name="connsiteX21" fmla="*/ 186045 w 338137"/>
                <a:gd name="connsiteY21" fmla="*/ 130918 h 336550"/>
                <a:gd name="connsiteX22" fmla="*/ 205633 w 338137"/>
                <a:gd name="connsiteY22" fmla="*/ 150506 h 336550"/>
                <a:gd name="connsiteX23" fmla="*/ 209550 w 338137"/>
                <a:gd name="connsiteY23" fmla="*/ 167482 h 336550"/>
                <a:gd name="connsiteX24" fmla="*/ 205633 w 338137"/>
                <a:gd name="connsiteY24" fmla="*/ 184458 h 336550"/>
                <a:gd name="connsiteX25" fmla="*/ 186045 w 338137"/>
                <a:gd name="connsiteY25" fmla="*/ 204046 h 336550"/>
                <a:gd name="connsiteX26" fmla="*/ 169069 w 338137"/>
                <a:gd name="connsiteY26" fmla="*/ 207963 h 336550"/>
                <a:gd name="connsiteX27" fmla="*/ 152093 w 338137"/>
                <a:gd name="connsiteY27" fmla="*/ 204046 h 336550"/>
                <a:gd name="connsiteX28" fmla="*/ 132505 w 338137"/>
                <a:gd name="connsiteY28" fmla="*/ 184458 h 336550"/>
                <a:gd name="connsiteX29" fmla="*/ 128587 w 338137"/>
                <a:gd name="connsiteY29" fmla="*/ 167482 h 336550"/>
                <a:gd name="connsiteX30" fmla="*/ 132505 w 338137"/>
                <a:gd name="connsiteY30" fmla="*/ 150506 h 336550"/>
                <a:gd name="connsiteX31" fmla="*/ 152093 w 338137"/>
                <a:gd name="connsiteY31" fmla="*/ 130918 h 336550"/>
                <a:gd name="connsiteX32" fmla="*/ 169069 w 338137"/>
                <a:gd name="connsiteY32" fmla="*/ 127000 h 336550"/>
                <a:gd name="connsiteX33" fmla="*/ 185737 w 338137"/>
                <a:gd name="connsiteY33" fmla="*/ 65087 h 336550"/>
                <a:gd name="connsiteX34" fmla="*/ 271462 w 338137"/>
                <a:gd name="connsiteY34" fmla="*/ 150812 h 336550"/>
                <a:gd name="connsiteX35" fmla="*/ 249042 w 338137"/>
                <a:gd name="connsiteY35" fmla="*/ 150812 h 336550"/>
                <a:gd name="connsiteX36" fmla="*/ 185737 w 338137"/>
                <a:gd name="connsiteY36" fmla="*/ 87507 h 336550"/>
                <a:gd name="connsiteX37" fmla="*/ 185737 w 338137"/>
                <a:gd name="connsiteY37" fmla="*/ 65087 h 336550"/>
                <a:gd name="connsiteX38" fmla="*/ 152400 w 338137"/>
                <a:gd name="connsiteY38" fmla="*/ 65087 h 336550"/>
                <a:gd name="connsiteX39" fmla="*/ 152400 w 338137"/>
                <a:gd name="connsiteY39" fmla="*/ 87507 h 336550"/>
                <a:gd name="connsiteX40" fmla="*/ 89095 w 338137"/>
                <a:gd name="connsiteY40" fmla="*/ 150812 h 336550"/>
                <a:gd name="connsiteX41" fmla="*/ 66675 w 338137"/>
                <a:gd name="connsiteY41" fmla="*/ 150812 h 336550"/>
                <a:gd name="connsiteX42" fmla="*/ 152400 w 338137"/>
                <a:gd name="connsiteY42" fmla="*/ 65087 h 336550"/>
                <a:gd name="connsiteX43" fmla="*/ 185737 w 338137"/>
                <a:gd name="connsiteY43" fmla="*/ 0 h 336550"/>
                <a:gd name="connsiteX44" fmla="*/ 338137 w 338137"/>
                <a:gd name="connsiteY44" fmla="*/ 150813 h 336550"/>
                <a:gd name="connsiteX45" fmla="*/ 315609 w 338137"/>
                <a:gd name="connsiteY45" fmla="*/ 150813 h 336550"/>
                <a:gd name="connsiteX46" fmla="*/ 185737 w 338137"/>
                <a:gd name="connsiteY46" fmla="*/ 22294 h 336550"/>
                <a:gd name="connsiteX47" fmla="*/ 185737 w 338137"/>
                <a:gd name="connsiteY47" fmla="*/ 0 h 336550"/>
                <a:gd name="connsiteX48" fmla="*/ 152400 w 338137"/>
                <a:gd name="connsiteY48" fmla="*/ 0 h 336550"/>
                <a:gd name="connsiteX49" fmla="*/ 152400 w 338137"/>
                <a:gd name="connsiteY49" fmla="*/ 22294 h 336550"/>
                <a:gd name="connsiteX50" fmla="*/ 22528 w 338137"/>
                <a:gd name="connsiteY50" fmla="*/ 150813 h 336550"/>
                <a:gd name="connsiteX51" fmla="*/ 0 w 338137"/>
                <a:gd name="connsiteY51" fmla="*/ 150813 h 336550"/>
                <a:gd name="connsiteX52" fmla="*/ 152400 w 338137"/>
                <a:gd name="connsiteY52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38137" h="336550">
                  <a:moveTo>
                    <a:pt x="315609" y="185737"/>
                  </a:moveTo>
                  <a:cubicBezTo>
                    <a:pt x="315609" y="185737"/>
                    <a:pt x="315609" y="185737"/>
                    <a:pt x="338137" y="185737"/>
                  </a:cubicBezTo>
                  <a:cubicBezTo>
                    <a:pt x="330186" y="265734"/>
                    <a:pt x="266576" y="328682"/>
                    <a:pt x="185737" y="336550"/>
                  </a:cubicBezTo>
                  <a:cubicBezTo>
                    <a:pt x="185737" y="336550"/>
                    <a:pt x="185737" y="336550"/>
                    <a:pt x="185737" y="314256"/>
                  </a:cubicBezTo>
                  <a:cubicBezTo>
                    <a:pt x="253323" y="306388"/>
                    <a:pt x="307657" y="252620"/>
                    <a:pt x="315609" y="185737"/>
                  </a:cubicBezTo>
                  <a:close/>
                  <a:moveTo>
                    <a:pt x="249042" y="185737"/>
                  </a:moveTo>
                  <a:cubicBezTo>
                    <a:pt x="249042" y="185737"/>
                    <a:pt x="249042" y="185737"/>
                    <a:pt x="271462" y="185737"/>
                  </a:cubicBezTo>
                  <a:cubicBezTo>
                    <a:pt x="264868" y="228453"/>
                    <a:pt x="229259" y="263403"/>
                    <a:pt x="185737" y="269875"/>
                  </a:cubicBezTo>
                  <a:cubicBezTo>
                    <a:pt x="185737" y="269875"/>
                    <a:pt x="185737" y="269875"/>
                    <a:pt x="185737" y="247870"/>
                  </a:cubicBezTo>
                  <a:cubicBezTo>
                    <a:pt x="217390" y="241398"/>
                    <a:pt x="242448" y="216804"/>
                    <a:pt x="249042" y="185737"/>
                  </a:cubicBezTo>
                  <a:close/>
                  <a:moveTo>
                    <a:pt x="66675" y="185737"/>
                  </a:moveTo>
                  <a:cubicBezTo>
                    <a:pt x="66675" y="185737"/>
                    <a:pt x="66675" y="185737"/>
                    <a:pt x="89095" y="185737"/>
                  </a:cubicBezTo>
                  <a:cubicBezTo>
                    <a:pt x="95689" y="216804"/>
                    <a:pt x="120747" y="241398"/>
                    <a:pt x="152400" y="247870"/>
                  </a:cubicBezTo>
                  <a:cubicBezTo>
                    <a:pt x="152400" y="247870"/>
                    <a:pt x="152400" y="247870"/>
                    <a:pt x="152400" y="269875"/>
                  </a:cubicBezTo>
                  <a:cubicBezTo>
                    <a:pt x="108878" y="263403"/>
                    <a:pt x="73269" y="228453"/>
                    <a:pt x="66675" y="185737"/>
                  </a:cubicBezTo>
                  <a:close/>
                  <a:moveTo>
                    <a:pt x="0" y="185737"/>
                  </a:moveTo>
                  <a:cubicBezTo>
                    <a:pt x="0" y="185737"/>
                    <a:pt x="0" y="185737"/>
                    <a:pt x="22528" y="185737"/>
                  </a:cubicBezTo>
                  <a:cubicBezTo>
                    <a:pt x="30480" y="252620"/>
                    <a:pt x="84814" y="306388"/>
                    <a:pt x="152400" y="314256"/>
                  </a:cubicBezTo>
                  <a:cubicBezTo>
                    <a:pt x="152400" y="314256"/>
                    <a:pt x="152400" y="314256"/>
                    <a:pt x="152400" y="336550"/>
                  </a:cubicBezTo>
                  <a:cubicBezTo>
                    <a:pt x="71561" y="328682"/>
                    <a:pt x="7951" y="265734"/>
                    <a:pt x="0" y="185737"/>
                  </a:cubicBezTo>
                  <a:close/>
                  <a:moveTo>
                    <a:pt x="169069" y="127000"/>
                  </a:moveTo>
                  <a:cubicBezTo>
                    <a:pt x="175598" y="127000"/>
                    <a:pt x="180821" y="128306"/>
                    <a:pt x="186045" y="130918"/>
                  </a:cubicBezTo>
                  <a:cubicBezTo>
                    <a:pt x="195186" y="134835"/>
                    <a:pt x="201715" y="141365"/>
                    <a:pt x="205633" y="150506"/>
                  </a:cubicBezTo>
                  <a:cubicBezTo>
                    <a:pt x="208244" y="155729"/>
                    <a:pt x="209550" y="160952"/>
                    <a:pt x="209550" y="167482"/>
                  </a:cubicBezTo>
                  <a:cubicBezTo>
                    <a:pt x="209550" y="174011"/>
                    <a:pt x="208244" y="179234"/>
                    <a:pt x="205633" y="184458"/>
                  </a:cubicBezTo>
                  <a:cubicBezTo>
                    <a:pt x="201715" y="193599"/>
                    <a:pt x="195186" y="200128"/>
                    <a:pt x="186045" y="204046"/>
                  </a:cubicBezTo>
                  <a:cubicBezTo>
                    <a:pt x="180821" y="206657"/>
                    <a:pt x="175598" y="207963"/>
                    <a:pt x="169069" y="207963"/>
                  </a:cubicBezTo>
                  <a:cubicBezTo>
                    <a:pt x="162539" y="207963"/>
                    <a:pt x="157316" y="206657"/>
                    <a:pt x="152093" y="204046"/>
                  </a:cubicBezTo>
                  <a:cubicBezTo>
                    <a:pt x="142952" y="200128"/>
                    <a:pt x="136422" y="193599"/>
                    <a:pt x="132505" y="184458"/>
                  </a:cubicBezTo>
                  <a:cubicBezTo>
                    <a:pt x="129893" y="179234"/>
                    <a:pt x="128587" y="174011"/>
                    <a:pt x="128587" y="167482"/>
                  </a:cubicBezTo>
                  <a:cubicBezTo>
                    <a:pt x="128587" y="160952"/>
                    <a:pt x="129893" y="155729"/>
                    <a:pt x="132505" y="150506"/>
                  </a:cubicBezTo>
                  <a:cubicBezTo>
                    <a:pt x="136422" y="141365"/>
                    <a:pt x="142952" y="134835"/>
                    <a:pt x="152093" y="130918"/>
                  </a:cubicBezTo>
                  <a:cubicBezTo>
                    <a:pt x="157316" y="128306"/>
                    <a:pt x="162539" y="127000"/>
                    <a:pt x="169069" y="127000"/>
                  </a:cubicBezTo>
                  <a:close/>
                  <a:moveTo>
                    <a:pt x="185737" y="65087"/>
                  </a:moveTo>
                  <a:cubicBezTo>
                    <a:pt x="229259" y="71681"/>
                    <a:pt x="264868" y="107290"/>
                    <a:pt x="271462" y="150812"/>
                  </a:cubicBezTo>
                  <a:cubicBezTo>
                    <a:pt x="271462" y="150812"/>
                    <a:pt x="271462" y="150812"/>
                    <a:pt x="249042" y="150812"/>
                  </a:cubicBezTo>
                  <a:cubicBezTo>
                    <a:pt x="242448" y="119159"/>
                    <a:pt x="217390" y="94101"/>
                    <a:pt x="185737" y="87507"/>
                  </a:cubicBezTo>
                  <a:cubicBezTo>
                    <a:pt x="185737" y="87507"/>
                    <a:pt x="185737" y="87507"/>
                    <a:pt x="185737" y="65087"/>
                  </a:cubicBezTo>
                  <a:close/>
                  <a:moveTo>
                    <a:pt x="152400" y="65087"/>
                  </a:moveTo>
                  <a:cubicBezTo>
                    <a:pt x="152400" y="65087"/>
                    <a:pt x="152400" y="65087"/>
                    <a:pt x="152400" y="87507"/>
                  </a:cubicBezTo>
                  <a:cubicBezTo>
                    <a:pt x="120747" y="94101"/>
                    <a:pt x="95689" y="119159"/>
                    <a:pt x="89095" y="150812"/>
                  </a:cubicBezTo>
                  <a:lnTo>
                    <a:pt x="66675" y="150812"/>
                  </a:lnTo>
                  <a:cubicBezTo>
                    <a:pt x="73269" y="107290"/>
                    <a:pt x="108878" y="71681"/>
                    <a:pt x="152400" y="65087"/>
                  </a:cubicBezTo>
                  <a:close/>
                  <a:moveTo>
                    <a:pt x="185737" y="0"/>
                  </a:moveTo>
                  <a:cubicBezTo>
                    <a:pt x="266576" y="7868"/>
                    <a:pt x="330186" y="70816"/>
                    <a:pt x="338137" y="150813"/>
                  </a:cubicBezTo>
                  <a:cubicBezTo>
                    <a:pt x="338137" y="150813"/>
                    <a:pt x="338137" y="150813"/>
                    <a:pt x="315609" y="150813"/>
                  </a:cubicBezTo>
                  <a:cubicBezTo>
                    <a:pt x="307657" y="83930"/>
                    <a:pt x="253323" y="30162"/>
                    <a:pt x="185737" y="22294"/>
                  </a:cubicBezTo>
                  <a:cubicBezTo>
                    <a:pt x="185737" y="22294"/>
                    <a:pt x="185737" y="22294"/>
                    <a:pt x="185737" y="0"/>
                  </a:cubicBezTo>
                  <a:close/>
                  <a:moveTo>
                    <a:pt x="152400" y="0"/>
                  </a:moveTo>
                  <a:cubicBezTo>
                    <a:pt x="152400" y="0"/>
                    <a:pt x="152400" y="0"/>
                    <a:pt x="152400" y="22294"/>
                  </a:cubicBezTo>
                  <a:cubicBezTo>
                    <a:pt x="84814" y="30162"/>
                    <a:pt x="30480" y="83930"/>
                    <a:pt x="22528" y="150813"/>
                  </a:cubicBezTo>
                  <a:cubicBezTo>
                    <a:pt x="22528" y="150813"/>
                    <a:pt x="22528" y="150813"/>
                    <a:pt x="0" y="150813"/>
                  </a:cubicBezTo>
                  <a:cubicBezTo>
                    <a:pt x="7951" y="70816"/>
                    <a:pt x="71561" y="7868"/>
                    <a:pt x="15240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89" name="组合 43"/>
          <p:cNvGrpSpPr/>
          <p:nvPr/>
        </p:nvGrpSpPr>
        <p:grpSpPr>
          <a:xfrm>
            <a:off x="3738880" y="4855210"/>
            <a:ext cx="1294130" cy="1155065"/>
            <a:chOff x="4442046" y="3761354"/>
            <a:chExt cx="1340045" cy="1155212"/>
          </a:xfrm>
        </p:grpSpPr>
        <p:sp>
          <p:nvSpPr>
            <p:cNvPr id="90" name="六边形 89"/>
            <p:cNvSpPr/>
            <p:nvPr/>
          </p:nvSpPr>
          <p:spPr>
            <a:xfrm>
              <a:off x="4442046" y="3761354"/>
              <a:ext cx="1340045" cy="1155212"/>
            </a:xfrm>
            <a:prstGeom prst="hexagon">
              <a:avLst/>
            </a:prstGeom>
            <a:solidFill>
              <a:srgbClr val="800080">
                <a:alpha val="82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1" name="六边形 34"/>
            <p:cNvSpPr/>
            <p:nvPr/>
          </p:nvSpPr>
          <p:spPr>
            <a:xfrm>
              <a:off x="4762447" y="4009426"/>
              <a:ext cx="699242" cy="659068"/>
            </a:xfrm>
            <a:custGeom>
              <a:avLst/>
              <a:gdLst>
                <a:gd name="connsiteX0" fmla="*/ 256155 w 336853"/>
                <a:gd name="connsiteY0" fmla="*/ 263525 h 317500"/>
                <a:gd name="connsiteX1" fmla="*/ 268061 w 336853"/>
                <a:gd name="connsiteY1" fmla="*/ 299070 h 317500"/>
                <a:gd name="connsiteX2" fmla="*/ 269384 w 336853"/>
                <a:gd name="connsiteY2" fmla="*/ 303019 h 317500"/>
                <a:gd name="connsiteX3" fmla="*/ 274676 w 336853"/>
                <a:gd name="connsiteY3" fmla="*/ 289855 h 317500"/>
                <a:gd name="connsiteX4" fmla="*/ 277322 w 336853"/>
                <a:gd name="connsiteY4" fmla="*/ 272740 h 317500"/>
                <a:gd name="connsiteX5" fmla="*/ 279968 w 336853"/>
                <a:gd name="connsiteY5" fmla="*/ 289855 h 317500"/>
                <a:gd name="connsiteX6" fmla="*/ 285259 w 336853"/>
                <a:gd name="connsiteY6" fmla="*/ 303019 h 317500"/>
                <a:gd name="connsiteX7" fmla="*/ 286582 w 336853"/>
                <a:gd name="connsiteY7" fmla="*/ 299070 h 317500"/>
                <a:gd name="connsiteX8" fmla="*/ 298489 w 336853"/>
                <a:gd name="connsiteY8" fmla="*/ 263525 h 317500"/>
                <a:gd name="connsiteX9" fmla="*/ 320978 w 336853"/>
                <a:gd name="connsiteY9" fmla="*/ 275373 h 317500"/>
                <a:gd name="connsiteX10" fmla="*/ 336853 w 336853"/>
                <a:gd name="connsiteY10" fmla="*/ 317500 h 317500"/>
                <a:gd name="connsiteX11" fmla="*/ 217790 w 336853"/>
                <a:gd name="connsiteY11" fmla="*/ 317500 h 317500"/>
                <a:gd name="connsiteX12" fmla="*/ 233665 w 336853"/>
                <a:gd name="connsiteY12" fmla="*/ 275373 h 317500"/>
                <a:gd name="connsiteX13" fmla="*/ 256155 w 336853"/>
                <a:gd name="connsiteY13" fmla="*/ 263525 h 317500"/>
                <a:gd name="connsiteX14" fmla="*/ 37966 w 336853"/>
                <a:gd name="connsiteY14" fmla="*/ 263525 h 317500"/>
                <a:gd name="connsiteX15" fmla="*/ 48433 w 336853"/>
                <a:gd name="connsiteY15" fmla="*/ 299070 h 317500"/>
                <a:gd name="connsiteX16" fmla="*/ 51050 w 336853"/>
                <a:gd name="connsiteY16" fmla="*/ 303019 h 317500"/>
                <a:gd name="connsiteX17" fmla="*/ 54975 w 336853"/>
                <a:gd name="connsiteY17" fmla="*/ 289855 h 317500"/>
                <a:gd name="connsiteX18" fmla="*/ 58900 w 336853"/>
                <a:gd name="connsiteY18" fmla="*/ 272740 h 317500"/>
                <a:gd name="connsiteX19" fmla="*/ 61517 w 336853"/>
                <a:gd name="connsiteY19" fmla="*/ 289855 h 317500"/>
                <a:gd name="connsiteX20" fmla="*/ 66751 w 336853"/>
                <a:gd name="connsiteY20" fmla="*/ 303019 h 317500"/>
                <a:gd name="connsiteX21" fmla="*/ 68059 w 336853"/>
                <a:gd name="connsiteY21" fmla="*/ 299070 h 317500"/>
                <a:gd name="connsiteX22" fmla="*/ 78526 w 336853"/>
                <a:gd name="connsiteY22" fmla="*/ 263525 h 317500"/>
                <a:gd name="connsiteX23" fmla="*/ 102077 w 336853"/>
                <a:gd name="connsiteY23" fmla="*/ 275373 h 317500"/>
                <a:gd name="connsiteX24" fmla="*/ 116469 w 336853"/>
                <a:gd name="connsiteY24" fmla="*/ 317500 h 317500"/>
                <a:gd name="connsiteX25" fmla="*/ 23 w 336853"/>
                <a:gd name="connsiteY25" fmla="*/ 317500 h 317500"/>
                <a:gd name="connsiteX26" fmla="*/ 15724 w 336853"/>
                <a:gd name="connsiteY26" fmla="*/ 275373 h 317500"/>
                <a:gd name="connsiteX27" fmla="*/ 37966 w 336853"/>
                <a:gd name="connsiteY27" fmla="*/ 263525 h 317500"/>
                <a:gd name="connsiteX28" fmla="*/ 212235 w 336853"/>
                <a:gd name="connsiteY28" fmla="*/ 236538 h 317500"/>
                <a:gd name="connsiteX29" fmla="*/ 217792 w 336853"/>
                <a:gd name="connsiteY29" fmla="*/ 242888 h 317500"/>
                <a:gd name="connsiteX30" fmla="*/ 212235 w 336853"/>
                <a:gd name="connsiteY30" fmla="*/ 249238 h 317500"/>
                <a:gd name="connsiteX31" fmla="*/ 206678 w 336853"/>
                <a:gd name="connsiteY31" fmla="*/ 242888 h 317500"/>
                <a:gd name="connsiteX32" fmla="*/ 212235 w 336853"/>
                <a:gd name="connsiteY32" fmla="*/ 236538 h 317500"/>
                <a:gd name="connsiteX33" fmla="*/ 124128 w 336853"/>
                <a:gd name="connsiteY33" fmla="*/ 236538 h 317500"/>
                <a:gd name="connsiteX34" fmla="*/ 130478 w 336853"/>
                <a:gd name="connsiteY34" fmla="*/ 242888 h 317500"/>
                <a:gd name="connsiteX35" fmla="*/ 124128 w 336853"/>
                <a:gd name="connsiteY35" fmla="*/ 249238 h 317500"/>
                <a:gd name="connsiteX36" fmla="*/ 117778 w 336853"/>
                <a:gd name="connsiteY36" fmla="*/ 242888 h 317500"/>
                <a:gd name="connsiteX37" fmla="*/ 124128 w 336853"/>
                <a:gd name="connsiteY37" fmla="*/ 236538 h 317500"/>
                <a:gd name="connsiteX38" fmla="*/ 196360 w 336853"/>
                <a:gd name="connsiteY38" fmla="*/ 227013 h 317500"/>
                <a:gd name="connsiteX39" fmla="*/ 201917 w 336853"/>
                <a:gd name="connsiteY39" fmla="*/ 233363 h 317500"/>
                <a:gd name="connsiteX40" fmla="*/ 196360 w 336853"/>
                <a:gd name="connsiteY40" fmla="*/ 239713 h 317500"/>
                <a:gd name="connsiteX41" fmla="*/ 190803 w 336853"/>
                <a:gd name="connsiteY41" fmla="*/ 233363 h 317500"/>
                <a:gd name="connsiteX42" fmla="*/ 196360 w 336853"/>
                <a:gd name="connsiteY42" fmla="*/ 227013 h 317500"/>
                <a:gd name="connsiteX43" fmla="*/ 138415 w 336853"/>
                <a:gd name="connsiteY43" fmla="*/ 227013 h 317500"/>
                <a:gd name="connsiteX44" fmla="*/ 144765 w 336853"/>
                <a:gd name="connsiteY44" fmla="*/ 233363 h 317500"/>
                <a:gd name="connsiteX45" fmla="*/ 138415 w 336853"/>
                <a:gd name="connsiteY45" fmla="*/ 239713 h 317500"/>
                <a:gd name="connsiteX46" fmla="*/ 132065 w 336853"/>
                <a:gd name="connsiteY46" fmla="*/ 233363 h 317500"/>
                <a:gd name="connsiteX47" fmla="*/ 138415 w 336853"/>
                <a:gd name="connsiteY47" fmla="*/ 227013 h 317500"/>
                <a:gd name="connsiteX48" fmla="*/ 185405 w 336853"/>
                <a:gd name="connsiteY48" fmla="*/ 218758 h 317500"/>
                <a:gd name="connsiteX49" fmla="*/ 187945 w 336853"/>
                <a:gd name="connsiteY49" fmla="*/ 226378 h 317500"/>
                <a:gd name="connsiteX50" fmla="*/ 179055 w 336853"/>
                <a:gd name="connsiteY50" fmla="*/ 228918 h 317500"/>
                <a:gd name="connsiteX51" fmla="*/ 177785 w 336853"/>
                <a:gd name="connsiteY51" fmla="*/ 221298 h 317500"/>
                <a:gd name="connsiteX52" fmla="*/ 185405 w 336853"/>
                <a:gd name="connsiteY52" fmla="*/ 218758 h 317500"/>
                <a:gd name="connsiteX53" fmla="*/ 149210 w 336853"/>
                <a:gd name="connsiteY53" fmla="*/ 218758 h 317500"/>
                <a:gd name="connsiteX54" fmla="*/ 159212 w 336853"/>
                <a:gd name="connsiteY54" fmla="*/ 221298 h 317500"/>
                <a:gd name="connsiteX55" fmla="*/ 156354 w 336853"/>
                <a:gd name="connsiteY55" fmla="*/ 228918 h 317500"/>
                <a:gd name="connsiteX56" fmla="*/ 147782 w 336853"/>
                <a:gd name="connsiteY56" fmla="*/ 226378 h 317500"/>
                <a:gd name="connsiteX57" fmla="*/ 149210 w 336853"/>
                <a:gd name="connsiteY57" fmla="*/ 218758 h 317500"/>
                <a:gd name="connsiteX58" fmla="*/ 167785 w 336853"/>
                <a:gd name="connsiteY58" fmla="*/ 207963 h 317500"/>
                <a:gd name="connsiteX59" fmla="*/ 173342 w 336853"/>
                <a:gd name="connsiteY59" fmla="*/ 213520 h 317500"/>
                <a:gd name="connsiteX60" fmla="*/ 167785 w 336853"/>
                <a:gd name="connsiteY60" fmla="*/ 219077 h 317500"/>
                <a:gd name="connsiteX61" fmla="*/ 162228 w 336853"/>
                <a:gd name="connsiteY61" fmla="*/ 213520 h 317500"/>
                <a:gd name="connsiteX62" fmla="*/ 167785 w 336853"/>
                <a:gd name="connsiteY62" fmla="*/ 207963 h 317500"/>
                <a:gd name="connsiteX63" fmla="*/ 167785 w 336853"/>
                <a:gd name="connsiteY63" fmla="*/ 190500 h 317500"/>
                <a:gd name="connsiteX64" fmla="*/ 173342 w 336853"/>
                <a:gd name="connsiteY64" fmla="*/ 196850 h 317500"/>
                <a:gd name="connsiteX65" fmla="*/ 167785 w 336853"/>
                <a:gd name="connsiteY65" fmla="*/ 203200 h 317500"/>
                <a:gd name="connsiteX66" fmla="*/ 162228 w 336853"/>
                <a:gd name="connsiteY66" fmla="*/ 196850 h 317500"/>
                <a:gd name="connsiteX67" fmla="*/ 167785 w 336853"/>
                <a:gd name="connsiteY67" fmla="*/ 190500 h 317500"/>
                <a:gd name="connsiteX68" fmla="*/ 269512 w 336853"/>
                <a:gd name="connsiteY68" fmla="*/ 182286 h 317500"/>
                <a:gd name="connsiteX69" fmla="*/ 276020 w 336853"/>
                <a:gd name="connsiteY69" fmla="*/ 182286 h 317500"/>
                <a:gd name="connsiteX70" fmla="*/ 290340 w 336853"/>
                <a:gd name="connsiteY70" fmla="*/ 184906 h 317500"/>
                <a:gd name="connsiteX71" fmla="*/ 296849 w 336853"/>
                <a:gd name="connsiteY71" fmla="*/ 191458 h 317500"/>
                <a:gd name="connsiteX72" fmla="*/ 304659 w 336853"/>
                <a:gd name="connsiteY72" fmla="*/ 216354 h 317500"/>
                <a:gd name="connsiteX73" fmla="*/ 304659 w 336853"/>
                <a:gd name="connsiteY73" fmla="*/ 220285 h 317500"/>
                <a:gd name="connsiteX74" fmla="*/ 307263 w 336853"/>
                <a:gd name="connsiteY74" fmla="*/ 230767 h 317500"/>
                <a:gd name="connsiteX75" fmla="*/ 302056 w 336853"/>
                <a:gd name="connsiteY75" fmla="*/ 239940 h 317500"/>
                <a:gd name="connsiteX76" fmla="*/ 283831 w 336853"/>
                <a:gd name="connsiteY76" fmla="*/ 262215 h 317500"/>
                <a:gd name="connsiteX77" fmla="*/ 270813 w 336853"/>
                <a:gd name="connsiteY77" fmla="*/ 262215 h 317500"/>
                <a:gd name="connsiteX78" fmla="*/ 252589 w 336853"/>
                <a:gd name="connsiteY78" fmla="*/ 239940 h 317500"/>
                <a:gd name="connsiteX79" fmla="*/ 247382 w 336853"/>
                <a:gd name="connsiteY79" fmla="*/ 232078 h 317500"/>
                <a:gd name="connsiteX80" fmla="*/ 249985 w 336853"/>
                <a:gd name="connsiteY80" fmla="*/ 220285 h 317500"/>
                <a:gd name="connsiteX81" fmla="*/ 248684 w 336853"/>
                <a:gd name="connsiteY81" fmla="*/ 216354 h 317500"/>
                <a:gd name="connsiteX82" fmla="*/ 248684 w 336853"/>
                <a:gd name="connsiteY82" fmla="*/ 204561 h 317500"/>
                <a:gd name="connsiteX83" fmla="*/ 256494 w 336853"/>
                <a:gd name="connsiteY83" fmla="*/ 191458 h 317500"/>
                <a:gd name="connsiteX84" fmla="*/ 263003 w 336853"/>
                <a:gd name="connsiteY84" fmla="*/ 186217 h 317500"/>
                <a:gd name="connsiteX85" fmla="*/ 269512 w 336853"/>
                <a:gd name="connsiteY85" fmla="*/ 182286 h 317500"/>
                <a:gd name="connsiteX86" fmla="*/ 50941 w 336853"/>
                <a:gd name="connsiteY86" fmla="*/ 182286 h 317500"/>
                <a:gd name="connsiteX87" fmla="*/ 56254 w 336853"/>
                <a:gd name="connsiteY87" fmla="*/ 182286 h 317500"/>
                <a:gd name="connsiteX88" fmla="*/ 72194 w 336853"/>
                <a:gd name="connsiteY88" fmla="*/ 184906 h 317500"/>
                <a:gd name="connsiteX89" fmla="*/ 78836 w 336853"/>
                <a:gd name="connsiteY89" fmla="*/ 191458 h 317500"/>
                <a:gd name="connsiteX90" fmla="*/ 86806 w 336853"/>
                <a:gd name="connsiteY90" fmla="*/ 216354 h 317500"/>
                <a:gd name="connsiteX91" fmla="*/ 85477 w 336853"/>
                <a:gd name="connsiteY91" fmla="*/ 220285 h 317500"/>
                <a:gd name="connsiteX92" fmla="*/ 88134 w 336853"/>
                <a:gd name="connsiteY92" fmla="*/ 230767 h 317500"/>
                <a:gd name="connsiteX93" fmla="*/ 82821 w 336853"/>
                <a:gd name="connsiteY93" fmla="*/ 239940 h 317500"/>
                <a:gd name="connsiteX94" fmla="*/ 65553 w 336853"/>
                <a:gd name="connsiteY94" fmla="*/ 262215 h 317500"/>
                <a:gd name="connsiteX95" fmla="*/ 52269 w 336853"/>
                <a:gd name="connsiteY95" fmla="*/ 262215 h 317500"/>
                <a:gd name="connsiteX96" fmla="*/ 33673 w 336853"/>
                <a:gd name="connsiteY96" fmla="*/ 239940 h 317500"/>
                <a:gd name="connsiteX97" fmla="*/ 28359 w 336853"/>
                <a:gd name="connsiteY97" fmla="*/ 232078 h 317500"/>
                <a:gd name="connsiteX98" fmla="*/ 31016 w 336853"/>
                <a:gd name="connsiteY98" fmla="*/ 220285 h 317500"/>
                <a:gd name="connsiteX99" fmla="*/ 29688 w 336853"/>
                <a:gd name="connsiteY99" fmla="*/ 216354 h 317500"/>
                <a:gd name="connsiteX100" fmla="*/ 29688 w 336853"/>
                <a:gd name="connsiteY100" fmla="*/ 204561 h 317500"/>
                <a:gd name="connsiteX101" fmla="*/ 37658 w 336853"/>
                <a:gd name="connsiteY101" fmla="*/ 191458 h 317500"/>
                <a:gd name="connsiteX102" fmla="*/ 44299 w 336853"/>
                <a:gd name="connsiteY102" fmla="*/ 186217 h 317500"/>
                <a:gd name="connsiteX103" fmla="*/ 50941 w 336853"/>
                <a:gd name="connsiteY103" fmla="*/ 182286 h 317500"/>
                <a:gd name="connsiteX104" fmla="*/ 167785 w 336853"/>
                <a:gd name="connsiteY104" fmla="*/ 173038 h 317500"/>
                <a:gd name="connsiteX105" fmla="*/ 173342 w 336853"/>
                <a:gd name="connsiteY105" fmla="*/ 179388 h 317500"/>
                <a:gd name="connsiteX106" fmla="*/ 167785 w 336853"/>
                <a:gd name="connsiteY106" fmla="*/ 185738 h 317500"/>
                <a:gd name="connsiteX107" fmla="*/ 162228 w 336853"/>
                <a:gd name="connsiteY107" fmla="*/ 179388 h 317500"/>
                <a:gd name="connsiteX108" fmla="*/ 167785 w 336853"/>
                <a:gd name="connsiteY108" fmla="*/ 173038 h 317500"/>
                <a:gd name="connsiteX109" fmla="*/ 168402 w 336853"/>
                <a:gd name="connsiteY109" fmla="*/ 155575 h 317500"/>
                <a:gd name="connsiteX110" fmla="*/ 172106 w 336853"/>
                <a:gd name="connsiteY110" fmla="*/ 156986 h 317500"/>
                <a:gd name="connsiteX111" fmla="*/ 173341 w 336853"/>
                <a:gd name="connsiteY111" fmla="*/ 161219 h 317500"/>
                <a:gd name="connsiteX112" fmla="*/ 172106 w 336853"/>
                <a:gd name="connsiteY112" fmla="*/ 166864 h 317500"/>
                <a:gd name="connsiteX113" fmla="*/ 168402 w 336853"/>
                <a:gd name="connsiteY113" fmla="*/ 168275 h 317500"/>
                <a:gd name="connsiteX114" fmla="*/ 164697 w 336853"/>
                <a:gd name="connsiteY114" fmla="*/ 166864 h 317500"/>
                <a:gd name="connsiteX115" fmla="*/ 162228 w 336853"/>
                <a:gd name="connsiteY115" fmla="*/ 161219 h 317500"/>
                <a:gd name="connsiteX116" fmla="*/ 164697 w 336853"/>
                <a:gd name="connsiteY116" fmla="*/ 156986 h 317500"/>
                <a:gd name="connsiteX117" fmla="*/ 168402 w 336853"/>
                <a:gd name="connsiteY117" fmla="*/ 155575 h 317500"/>
                <a:gd name="connsiteX118" fmla="*/ 146617 w 336853"/>
                <a:gd name="connsiteY118" fmla="*/ 80963 h 317500"/>
                <a:gd name="connsiteX119" fmla="*/ 158524 w 336853"/>
                <a:gd name="connsiteY119" fmla="*/ 115191 h 317500"/>
                <a:gd name="connsiteX120" fmla="*/ 159847 w 336853"/>
                <a:gd name="connsiteY120" fmla="*/ 120457 h 317500"/>
                <a:gd name="connsiteX121" fmla="*/ 165138 w 336853"/>
                <a:gd name="connsiteY121" fmla="*/ 105976 h 317500"/>
                <a:gd name="connsiteX122" fmla="*/ 167784 w 336853"/>
                <a:gd name="connsiteY122" fmla="*/ 90178 h 317500"/>
                <a:gd name="connsiteX123" fmla="*/ 170430 w 336853"/>
                <a:gd name="connsiteY123" fmla="*/ 105976 h 317500"/>
                <a:gd name="connsiteX124" fmla="*/ 175722 w 336853"/>
                <a:gd name="connsiteY124" fmla="*/ 120457 h 317500"/>
                <a:gd name="connsiteX125" fmla="*/ 177045 w 336853"/>
                <a:gd name="connsiteY125" fmla="*/ 115191 h 317500"/>
                <a:gd name="connsiteX126" fmla="*/ 188951 w 336853"/>
                <a:gd name="connsiteY126" fmla="*/ 80963 h 317500"/>
                <a:gd name="connsiteX127" fmla="*/ 211441 w 336853"/>
                <a:gd name="connsiteY127" fmla="*/ 91494 h 317500"/>
                <a:gd name="connsiteX128" fmla="*/ 227316 w 336853"/>
                <a:gd name="connsiteY128" fmla="*/ 134938 h 317500"/>
                <a:gd name="connsiteX129" fmla="*/ 167784 w 336853"/>
                <a:gd name="connsiteY129" fmla="*/ 134938 h 317500"/>
                <a:gd name="connsiteX130" fmla="*/ 108253 w 336853"/>
                <a:gd name="connsiteY130" fmla="*/ 134938 h 317500"/>
                <a:gd name="connsiteX131" fmla="*/ 124128 w 336853"/>
                <a:gd name="connsiteY131" fmla="*/ 91494 h 317500"/>
                <a:gd name="connsiteX132" fmla="*/ 146617 w 336853"/>
                <a:gd name="connsiteY132" fmla="*/ 80963 h 317500"/>
                <a:gd name="connsiteX133" fmla="*/ 165180 w 336853"/>
                <a:gd name="connsiteY133" fmla="*/ 0 h 317500"/>
                <a:gd name="connsiteX134" fmla="*/ 180801 w 336853"/>
                <a:gd name="connsiteY134" fmla="*/ 3931 h 317500"/>
                <a:gd name="connsiteX135" fmla="*/ 187310 w 336853"/>
                <a:gd name="connsiteY135" fmla="*/ 10482 h 317500"/>
                <a:gd name="connsiteX136" fmla="*/ 195121 w 336853"/>
                <a:gd name="connsiteY136" fmla="*/ 35378 h 317500"/>
                <a:gd name="connsiteX137" fmla="*/ 195121 w 336853"/>
                <a:gd name="connsiteY137" fmla="*/ 39309 h 317500"/>
                <a:gd name="connsiteX138" fmla="*/ 196422 w 336853"/>
                <a:gd name="connsiteY138" fmla="*/ 49792 h 317500"/>
                <a:gd name="connsiteX139" fmla="*/ 192517 w 336853"/>
                <a:gd name="connsiteY139" fmla="*/ 58964 h 317500"/>
                <a:gd name="connsiteX140" fmla="*/ 174293 w 336853"/>
                <a:gd name="connsiteY140" fmla="*/ 81239 h 317500"/>
                <a:gd name="connsiteX141" fmla="*/ 161275 w 336853"/>
                <a:gd name="connsiteY141" fmla="*/ 81239 h 317500"/>
                <a:gd name="connsiteX142" fmla="*/ 143050 w 336853"/>
                <a:gd name="connsiteY142" fmla="*/ 58964 h 317500"/>
                <a:gd name="connsiteX143" fmla="*/ 137843 w 336853"/>
                <a:gd name="connsiteY143" fmla="*/ 49792 h 317500"/>
                <a:gd name="connsiteX144" fmla="*/ 140447 w 336853"/>
                <a:gd name="connsiteY144" fmla="*/ 39309 h 317500"/>
                <a:gd name="connsiteX145" fmla="*/ 139145 w 336853"/>
                <a:gd name="connsiteY145" fmla="*/ 35378 h 317500"/>
                <a:gd name="connsiteX146" fmla="*/ 139145 w 336853"/>
                <a:gd name="connsiteY146" fmla="*/ 23585 h 317500"/>
                <a:gd name="connsiteX147" fmla="*/ 146956 w 336853"/>
                <a:gd name="connsiteY147" fmla="*/ 10482 h 317500"/>
                <a:gd name="connsiteX148" fmla="*/ 153464 w 336853"/>
                <a:gd name="connsiteY148" fmla="*/ 5241 h 317500"/>
                <a:gd name="connsiteX149" fmla="*/ 159973 w 336853"/>
                <a:gd name="connsiteY149" fmla="*/ 1310 h 317500"/>
                <a:gd name="connsiteX150" fmla="*/ 165180 w 336853"/>
                <a:gd name="connsiteY150" fmla="*/ 0 h 31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336853" h="317500">
                  <a:moveTo>
                    <a:pt x="256155" y="263525"/>
                  </a:moveTo>
                  <a:cubicBezTo>
                    <a:pt x="256155" y="263525"/>
                    <a:pt x="256155" y="263525"/>
                    <a:pt x="268061" y="299070"/>
                  </a:cubicBezTo>
                  <a:cubicBezTo>
                    <a:pt x="268061" y="299070"/>
                    <a:pt x="268061" y="299070"/>
                    <a:pt x="269384" y="303019"/>
                  </a:cubicBezTo>
                  <a:cubicBezTo>
                    <a:pt x="269384" y="303019"/>
                    <a:pt x="269384" y="303019"/>
                    <a:pt x="274676" y="289855"/>
                  </a:cubicBezTo>
                  <a:cubicBezTo>
                    <a:pt x="262770" y="274057"/>
                    <a:pt x="274676" y="272740"/>
                    <a:pt x="277322" y="272740"/>
                  </a:cubicBezTo>
                  <a:cubicBezTo>
                    <a:pt x="279968" y="272740"/>
                    <a:pt x="291874" y="274057"/>
                    <a:pt x="279968" y="289855"/>
                  </a:cubicBezTo>
                  <a:cubicBezTo>
                    <a:pt x="279968" y="289855"/>
                    <a:pt x="279968" y="289855"/>
                    <a:pt x="285259" y="303019"/>
                  </a:cubicBezTo>
                  <a:cubicBezTo>
                    <a:pt x="285259" y="303019"/>
                    <a:pt x="285259" y="303019"/>
                    <a:pt x="286582" y="299070"/>
                  </a:cubicBezTo>
                  <a:cubicBezTo>
                    <a:pt x="286582" y="299070"/>
                    <a:pt x="286582" y="299070"/>
                    <a:pt x="298489" y="263525"/>
                  </a:cubicBezTo>
                  <a:cubicBezTo>
                    <a:pt x="298489" y="263525"/>
                    <a:pt x="306426" y="268791"/>
                    <a:pt x="320978" y="275373"/>
                  </a:cubicBezTo>
                  <a:cubicBezTo>
                    <a:pt x="336853" y="280639"/>
                    <a:pt x="336853" y="293804"/>
                    <a:pt x="336853" y="317500"/>
                  </a:cubicBezTo>
                  <a:cubicBezTo>
                    <a:pt x="336853" y="317500"/>
                    <a:pt x="336853" y="317500"/>
                    <a:pt x="217790" y="317500"/>
                  </a:cubicBezTo>
                  <a:cubicBezTo>
                    <a:pt x="219113" y="293804"/>
                    <a:pt x="217790" y="280639"/>
                    <a:pt x="233665" y="275373"/>
                  </a:cubicBezTo>
                  <a:cubicBezTo>
                    <a:pt x="248217" y="268791"/>
                    <a:pt x="256155" y="263525"/>
                    <a:pt x="256155" y="263525"/>
                  </a:cubicBezTo>
                  <a:close/>
                  <a:moveTo>
                    <a:pt x="37966" y="263525"/>
                  </a:moveTo>
                  <a:cubicBezTo>
                    <a:pt x="37966" y="263525"/>
                    <a:pt x="37966" y="263525"/>
                    <a:pt x="48433" y="299070"/>
                  </a:cubicBezTo>
                  <a:cubicBezTo>
                    <a:pt x="48433" y="299070"/>
                    <a:pt x="48433" y="299070"/>
                    <a:pt x="51050" y="303019"/>
                  </a:cubicBezTo>
                  <a:cubicBezTo>
                    <a:pt x="51050" y="303019"/>
                    <a:pt x="51050" y="303019"/>
                    <a:pt x="54975" y="289855"/>
                  </a:cubicBezTo>
                  <a:cubicBezTo>
                    <a:pt x="44508" y="274057"/>
                    <a:pt x="56284" y="272740"/>
                    <a:pt x="58900" y="272740"/>
                  </a:cubicBezTo>
                  <a:cubicBezTo>
                    <a:pt x="60209" y="272740"/>
                    <a:pt x="73293" y="274057"/>
                    <a:pt x="61517" y="289855"/>
                  </a:cubicBezTo>
                  <a:cubicBezTo>
                    <a:pt x="61517" y="289855"/>
                    <a:pt x="61517" y="289855"/>
                    <a:pt x="66751" y="303019"/>
                  </a:cubicBezTo>
                  <a:cubicBezTo>
                    <a:pt x="66751" y="303019"/>
                    <a:pt x="66751" y="303019"/>
                    <a:pt x="68059" y="299070"/>
                  </a:cubicBezTo>
                  <a:cubicBezTo>
                    <a:pt x="68059" y="299070"/>
                    <a:pt x="68059" y="299070"/>
                    <a:pt x="78526" y="263525"/>
                  </a:cubicBezTo>
                  <a:cubicBezTo>
                    <a:pt x="78526" y="263525"/>
                    <a:pt x="87685" y="268791"/>
                    <a:pt x="102077" y="275373"/>
                  </a:cubicBezTo>
                  <a:cubicBezTo>
                    <a:pt x="117778" y="280639"/>
                    <a:pt x="116469" y="293804"/>
                    <a:pt x="116469" y="317500"/>
                  </a:cubicBezTo>
                  <a:cubicBezTo>
                    <a:pt x="116469" y="317500"/>
                    <a:pt x="116469" y="317500"/>
                    <a:pt x="23" y="317500"/>
                  </a:cubicBezTo>
                  <a:cubicBezTo>
                    <a:pt x="23" y="293804"/>
                    <a:pt x="-1285" y="280639"/>
                    <a:pt x="15724" y="275373"/>
                  </a:cubicBezTo>
                  <a:cubicBezTo>
                    <a:pt x="30116" y="268791"/>
                    <a:pt x="37966" y="263525"/>
                    <a:pt x="37966" y="263525"/>
                  </a:cubicBezTo>
                  <a:close/>
                  <a:moveTo>
                    <a:pt x="212235" y="236538"/>
                  </a:moveTo>
                  <a:cubicBezTo>
                    <a:pt x="215304" y="236538"/>
                    <a:pt x="217792" y="239381"/>
                    <a:pt x="217792" y="242888"/>
                  </a:cubicBezTo>
                  <a:cubicBezTo>
                    <a:pt x="217792" y="246395"/>
                    <a:pt x="215304" y="249238"/>
                    <a:pt x="212235" y="249238"/>
                  </a:cubicBezTo>
                  <a:cubicBezTo>
                    <a:pt x="209166" y="249238"/>
                    <a:pt x="206678" y="246395"/>
                    <a:pt x="206678" y="242888"/>
                  </a:cubicBezTo>
                  <a:cubicBezTo>
                    <a:pt x="206678" y="239381"/>
                    <a:pt x="209166" y="236538"/>
                    <a:pt x="212235" y="236538"/>
                  </a:cubicBezTo>
                  <a:close/>
                  <a:moveTo>
                    <a:pt x="124128" y="236538"/>
                  </a:moveTo>
                  <a:cubicBezTo>
                    <a:pt x="127635" y="236538"/>
                    <a:pt x="130478" y="239381"/>
                    <a:pt x="130478" y="242888"/>
                  </a:cubicBezTo>
                  <a:cubicBezTo>
                    <a:pt x="130478" y="246395"/>
                    <a:pt x="127635" y="249238"/>
                    <a:pt x="124128" y="249238"/>
                  </a:cubicBezTo>
                  <a:cubicBezTo>
                    <a:pt x="120621" y="249238"/>
                    <a:pt x="117778" y="246395"/>
                    <a:pt x="117778" y="242888"/>
                  </a:cubicBezTo>
                  <a:cubicBezTo>
                    <a:pt x="117778" y="239381"/>
                    <a:pt x="120621" y="236538"/>
                    <a:pt x="124128" y="236538"/>
                  </a:cubicBezTo>
                  <a:close/>
                  <a:moveTo>
                    <a:pt x="196360" y="227013"/>
                  </a:moveTo>
                  <a:cubicBezTo>
                    <a:pt x="199429" y="227013"/>
                    <a:pt x="201917" y="229856"/>
                    <a:pt x="201917" y="233363"/>
                  </a:cubicBezTo>
                  <a:cubicBezTo>
                    <a:pt x="201917" y="236870"/>
                    <a:pt x="199429" y="239713"/>
                    <a:pt x="196360" y="239713"/>
                  </a:cubicBezTo>
                  <a:cubicBezTo>
                    <a:pt x="193291" y="239713"/>
                    <a:pt x="190803" y="236870"/>
                    <a:pt x="190803" y="233363"/>
                  </a:cubicBezTo>
                  <a:cubicBezTo>
                    <a:pt x="190803" y="229856"/>
                    <a:pt x="193291" y="227013"/>
                    <a:pt x="196360" y="227013"/>
                  </a:cubicBezTo>
                  <a:close/>
                  <a:moveTo>
                    <a:pt x="138415" y="227013"/>
                  </a:moveTo>
                  <a:cubicBezTo>
                    <a:pt x="141922" y="227013"/>
                    <a:pt x="144765" y="229856"/>
                    <a:pt x="144765" y="233363"/>
                  </a:cubicBezTo>
                  <a:cubicBezTo>
                    <a:pt x="144765" y="236870"/>
                    <a:pt x="141922" y="239713"/>
                    <a:pt x="138415" y="239713"/>
                  </a:cubicBezTo>
                  <a:cubicBezTo>
                    <a:pt x="134908" y="239713"/>
                    <a:pt x="132065" y="236870"/>
                    <a:pt x="132065" y="233363"/>
                  </a:cubicBezTo>
                  <a:cubicBezTo>
                    <a:pt x="132065" y="229856"/>
                    <a:pt x="134908" y="227013"/>
                    <a:pt x="138415" y="227013"/>
                  </a:cubicBezTo>
                  <a:close/>
                  <a:moveTo>
                    <a:pt x="185405" y="218758"/>
                  </a:moveTo>
                  <a:cubicBezTo>
                    <a:pt x="187945" y="221298"/>
                    <a:pt x="189215" y="223838"/>
                    <a:pt x="187945" y="226378"/>
                  </a:cubicBezTo>
                  <a:cubicBezTo>
                    <a:pt x="185405" y="230188"/>
                    <a:pt x="182865" y="230188"/>
                    <a:pt x="179055" y="228918"/>
                  </a:cubicBezTo>
                  <a:cubicBezTo>
                    <a:pt x="176515" y="226378"/>
                    <a:pt x="176515" y="223838"/>
                    <a:pt x="177785" y="221298"/>
                  </a:cubicBezTo>
                  <a:cubicBezTo>
                    <a:pt x="179055" y="217488"/>
                    <a:pt x="182865" y="217488"/>
                    <a:pt x="185405" y="218758"/>
                  </a:cubicBezTo>
                  <a:close/>
                  <a:moveTo>
                    <a:pt x="149210" y="218758"/>
                  </a:moveTo>
                  <a:cubicBezTo>
                    <a:pt x="152068" y="217488"/>
                    <a:pt x="156354" y="217488"/>
                    <a:pt x="159212" y="221298"/>
                  </a:cubicBezTo>
                  <a:cubicBezTo>
                    <a:pt x="160641" y="223838"/>
                    <a:pt x="159212" y="226378"/>
                    <a:pt x="156354" y="228918"/>
                  </a:cubicBezTo>
                  <a:cubicBezTo>
                    <a:pt x="153497" y="230188"/>
                    <a:pt x="149210" y="230188"/>
                    <a:pt x="147782" y="226378"/>
                  </a:cubicBezTo>
                  <a:cubicBezTo>
                    <a:pt x="146353" y="223838"/>
                    <a:pt x="146353" y="221298"/>
                    <a:pt x="149210" y="218758"/>
                  </a:cubicBezTo>
                  <a:close/>
                  <a:moveTo>
                    <a:pt x="167785" y="207963"/>
                  </a:moveTo>
                  <a:cubicBezTo>
                    <a:pt x="170854" y="207963"/>
                    <a:pt x="173342" y="210451"/>
                    <a:pt x="173342" y="213520"/>
                  </a:cubicBezTo>
                  <a:cubicBezTo>
                    <a:pt x="173342" y="216589"/>
                    <a:pt x="170854" y="219077"/>
                    <a:pt x="167785" y="219077"/>
                  </a:cubicBezTo>
                  <a:cubicBezTo>
                    <a:pt x="164716" y="219077"/>
                    <a:pt x="162228" y="216589"/>
                    <a:pt x="162228" y="213520"/>
                  </a:cubicBezTo>
                  <a:cubicBezTo>
                    <a:pt x="162228" y="210451"/>
                    <a:pt x="164716" y="207963"/>
                    <a:pt x="167785" y="207963"/>
                  </a:cubicBezTo>
                  <a:close/>
                  <a:moveTo>
                    <a:pt x="167785" y="190500"/>
                  </a:moveTo>
                  <a:cubicBezTo>
                    <a:pt x="170854" y="190500"/>
                    <a:pt x="173342" y="193343"/>
                    <a:pt x="173342" y="196850"/>
                  </a:cubicBezTo>
                  <a:cubicBezTo>
                    <a:pt x="173342" y="200357"/>
                    <a:pt x="170854" y="203200"/>
                    <a:pt x="167785" y="203200"/>
                  </a:cubicBezTo>
                  <a:cubicBezTo>
                    <a:pt x="164716" y="203200"/>
                    <a:pt x="162228" y="200357"/>
                    <a:pt x="162228" y="196850"/>
                  </a:cubicBezTo>
                  <a:cubicBezTo>
                    <a:pt x="162228" y="193343"/>
                    <a:pt x="164716" y="190500"/>
                    <a:pt x="167785" y="190500"/>
                  </a:cubicBezTo>
                  <a:close/>
                  <a:moveTo>
                    <a:pt x="269512" y="182286"/>
                  </a:moveTo>
                  <a:cubicBezTo>
                    <a:pt x="270813" y="182286"/>
                    <a:pt x="273417" y="182286"/>
                    <a:pt x="276020" y="182286"/>
                  </a:cubicBezTo>
                  <a:cubicBezTo>
                    <a:pt x="281228" y="180975"/>
                    <a:pt x="286435" y="182286"/>
                    <a:pt x="290340" y="184906"/>
                  </a:cubicBezTo>
                  <a:cubicBezTo>
                    <a:pt x="295547" y="187527"/>
                    <a:pt x="296849" y="191458"/>
                    <a:pt x="296849" y="191458"/>
                  </a:cubicBezTo>
                  <a:cubicBezTo>
                    <a:pt x="296849" y="191458"/>
                    <a:pt x="309866" y="192768"/>
                    <a:pt x="304659" y="216354"/>
                  </a:cubicBezTo>
                  <a:cubicBezTo>
                    <a:pt x="304659" y="217664"/>
                    <a:pt x="304659" y="218974"/>
                    <a:pt x="304659" y="220285"/>
                  </a:cubicBezTo>
                  <a:cubicBezTo>
                    <a:pt x="307263" y="220285"/>
                    <a:pt x="309866" y="221595"/>
                    <a:pt x="307263" y="230767"/>
                  </a:cubicBezTo>
                  <a:cubicBezTo>
                    <a:pt x="304659" y="238629"/>
                    <a:pt x="303357" y="239940"/>
                    <a:pt x="302056" y="239940"/>
                  </a:cubicBezTo>
                  <a:cubicBezTo>
                    <a:pt x="300754" y="249112"/>
                    <a:pt x="294245" y="258284"/>
                    <a:pt x="283831" y="262215"/>
                  </a:cubicBezTo>
                  <a:cubicBezTo>
                    <a:pt x="279926" y="263525"/>
                    <a:pt x="274719" y="263525"/>
                    <a:pt x="270813" y="262215"/>
                  </a:cubicBezTo>
                  <a:cubicBezTo>
                    <a:pt x="260399" y="258284"/>
                    <a:pt x="253891" y="249112"/>
                    <a:pt x="252589" y="239940"/>
                  </a:cubicBezTo>
                  <a:cubicBezTo>
                    <a:pt x="251287" y="239940"/>
                    <a:pt x="249985" y="238629"/>
                    <a:pt x="247382" y="232078"/>
                  </a:cubicBezTo>
                  <a:cubicBezTo>
                    <a:pt x="244778" y="221595"/>
                    <a:pt x="247382" y="220285"/>
                    <a:pt x="249985" y="220285"/>
                  </a:cubicBezTo>
                  <a:cubicBezTo>
                    <a:pt x="249985" y="218974"/>
                    <a:pt x="249985" y="217664"/>
                    <a:pt x="248684" y="216354"/>
                  </a:cubicBezTo>
                  <a:cubicBezTo>
                    <a:pt x="248684" y="212423"/>
                    <a:pt x="248684" y="208492"/>
                    <a:pt x="248684" y="204561"/>
                  </a:cubicBezTo>
                  <a:cubicBezTo>
                    <a:pt x="249985" y="199320"/>
                    <a:pt x="252589" y="195389"/>
                    <a:pt x="256494" y="191458"/>
                  </a:cubicBezTo>
                  <a:cubicBezTo>
                    <a:pt x="257796" y="190147"/>
                    <a:pt x="260399" y="187527"/>
                    <a:pt x="263003" y="186217"/>
                  </a:cubicBezTo>
                  <a:cubicBezTo>
                    <a:pt x="264305" y="184906"/>
                    <a:pt x="266908" y="183596"/>
                    <a:pt x="269512" y="182286"/>
                  </a:cubicBezTo>
                  <a:close/>
                  <a:moveTo>
                    <a:pt x="50941" y="182286"/>
                  </a:moveTo>
                  <a:cubicBezTo>
                    <a:pt x="52269" y="182286"/>
                    <a:pt x="54926" y="182286"/>
                    <a:pt x="56254" y="182286"/>
                  </a:cubicBezTo>
                  <a:cubicBezTo>
                    <a:pt x="62896" y="180975"/>
                    <a:pt x="68209" y="182286"/>
                    <a:pt x="72194" y="184906"/>
                  </a:cubicBezTo>
                  <a:cubicBezTo>
                    <a:pt x="77507" y="187527"/>
                    <a:pt x="78836" y="191458"/>
                    <a:pt x="78836" y="191458"/>
                  </a:cubicBezTo>
                  <a:cubicBezTo>
                    <a:pt x="78836" y="191458"/>
                    <a:pt x="90791" y="192768"/>
                    <a:pt x="86806" y="216354"/>
                  </a:cubicBezTo>
                  <a:cubicBezTo>
                    <a:pt x="86806" y="217664"/>
                    <a:pt x="86806" y="218974"/>
                    <a:pt x="85477" y="220285"/>
                  </a:cubicBezTo>
                  <a:cubicBezTo>
                    <a:pt x="88134" y="220285"/>
                    <a:pt x="90791" y="221595"/>
                    <a:pt x="88134" y="230767"/>
                  </a:cubicBezTo>
                  <a:cubicBezTo>
                    <a:pt x="86806" y="238629"/>
                    <a:pt x="84149" y="239940"/>
                    <a:pt x="82821" y="239940"/>
                  </a:cubicBezTo>
                  <a:cubicBezTo>
                    <a:pt x="81492" y="249112"/>
                    <a:pt x="74851" y="258284"/>
                    <a:pt x="65553" y="262215"/>
                  </a:cubicBezTo>
                  <a:cubicBezTo>
                    <a:pt x="60239" y="263525"/>
                    <a:pt x="56254" y="263525"/>
                    <a:pt x="52269" y="262215"/>
                  </a:cubicBezTo>
                  <a:cubicBezTo>
                    <a:pt x="41643" y="258284"/>
                    <a:pt x="35001" y="249112"/>
                    <a:pt x="33673" y="239940"/>
                  </a:cubicBezTo>
                  <a:cubicBezTo>
                    <a:pt x="32344" y="239940"/>
                    <a:pt x="29688" y="238629"/>
                    <a:pt x="28359" y="232078"/>
                  </a:cubicBezTo>
                  <a:cubicBezTo>
                    <a:pt x="25703" y="221595"/>
                    <a:pt x="28359" y="220285"/>
                    <a:pt x="31016" y="220285"/>
                  </a:cubicBezTo>
                  <a:cubicBezTo>
                    <a:pt x="31016" y="218974"/>
                    <a:pt x="29688" y="217664"/>
                    <a:pt x="29688" y="216354"/>
                  </a:cubicBezTo>
                  <a:cubicBezTo>
                    <a:pt x="28359" y="212423"/>
                    <a:pt x="28359" y="208492"/>
                    <a:pt x="29688" y="204561"/>
                  </a:cubicBezTo>
                  <a:cubicBezTo>
                    <a:pt x="31016" y="199320"/>
                    <a:pt x="33673" y="195389"/>
                    <a:pt x="37658" y="191458"/>
                  </a:cubicBezTo>
                  <a:cubicBezTo>
                    <a:pt x="38986" y="190147"/>
                    <a:pt x="41643" y="187527"/>
                    <a:pt x="44299" y="186217"/>
                  </a:cubicBezTo>
                  <a:cubicBezTo>
                    <a:pt x="45628" y="184906"/>
                    <a:pt x="48284" y="183596"/>
                    <a:pt x="50941" y="182286"/>
                  </a:cubicBezTo>
                  <a:close/>
                  <a:moveTo>
                    <a:pt x="167785" y="173038"/>
                  </a:moveTo>
                  <a:cubicBezTo>
                    <a:pt x="170854" y="173038"/>
                    <a:pt x="173342" y="175881"/>
                    <a:pt x="173342" y="179388"/>
                  </a:cubicBezTo>
                  <a:cubicBezTo>
                    <a:pt x="173342" y="182895"/>
                    <a:pt x="170854" y="185738"/>
                    <a:pt x="167785" y="185738"/>
                  </a:cubicBezTo>
                  <a:cubicBezTo>
                    <a:pt x="164716" y="185738"/>
                    <a:pt x="162228" y="182895"/>
                    <a:pt x="162228" y="179388"/>
                  </a:cubicBezTo>
                  <a:cubicBezTo>
                    <a:pt x="162228" y="175881"/>
                    <a:pt x="164716" y="173038"/>
                    <a:pt x="167785" y="173038"/>
                  </a:cubicBezTo>
                  <a:close/>
                  <a:moveTo>
                    <a:pt x="168402" y="155575"/>
                  </a:moveTo>
                  <a:cubicBezTo>
                    <a:pt x="169636" y="155575"/>
                    <a:pt x="170871" y="155575"/>
                    <a:pt x="172106" y="156986"/>
                  </a:cubicBezTo>
                  <a:cubicBezTo>
                    <a:pt x="173341" y="158397"/>
                    <a:pt x="173341" y="159808"/>
                    <a:pt x="173341" y="161219"/>
                  </a:cubicBezTo>
                  <a:cubicBezTo>
                    <a:pt x="173341" y="164041"/>
                    <a:pt x="173341" y="165453"/>
                    <a:pt x="172106" y="166864"/>
                  </a:cubicBezTo>
                  <a:cubicBezTo>
                    <a:pt x="170871" y="166864"/>
                    <a:pt x="169636" y="168275"/>
                    <a:pt x="168402" y="168275"/>
                  </a:cubicBezTo>
                  <a:cubicBezTo>
                    <a:pt x="167167" y="168275"/>
                    <a:pt x="165932" y="166864"/>
                    <a:pt x="164697" y="166864"/>
                  </a:cubicBezTo>
                  <a:cubicBezTo>
                    <a:pt x="163463" y="165453"/>
                    <a:pt x="162228" y="164041"/>
                    <a:pt x="162228" y="161219"/>
                  </a:cubicBezTo>
                  <a:cubicBezTo>
                    <a:pt x="162228" y="159808"/>
                    <a:pt x="163463" y="158397"/>
                    <a:pt x="164697" y="156986"/>
                  </a:cubicBezTo>
                  <a:cubicBezTo>
                    <a:pt x="165932" y="155575"/>
                    <a:pt x="167167" y="155575"/>
                    <a:pt x="168402" y="155575"/>
                  </a:cubicBezTo>
                  <a:close/>
                  <a:moveTo>
                    <a:pt x="146617" y="80963"/>
                  </a:moveTo>
                  <a:cubicBezTo>
                    <a:pt x="146617" y="80963"/>
                    <a:pt x="146617" y="80963"/>
                    <a:pt x="158524" y="115191"/>
                  </a:cubicBezTo>
                  <a:cubicBezTo>
                    <a:pt x="158524" y="115191"/>
                    <a:pt x="158524" y="115191"/>
                    <a:pt x="159847" y="120457"/>
                  </a:cubicBezTo>
                  <a:cubicBezTo>
                    <a:pt x="159847" y="120457"/>
                    <a:pt x="159847" y="120457"/>
                    <a:pt x="165138" y="105976"/>
                  </a:cubicBezTo>
                  <a:cubicBezTo>
                    <a:pt x="153232" y="90178"/>
                    <a:pt x="165138" y="90178"/>
                    <a:pt x="167784" y="90178"/>
                  </a:cubicBezTo>
                  <a:cubicBezTo>
                    <a:pt x="170430" y="90178"/>
                    <a:pt x="182336" y="90178"/>
                    <a:pt x="170430" y="105976"/>
                  </a:cubicBezTo>
                  <a:cubicBezTo>
                    <a:pt x="170430" y="105976"/>
                    <a:pt x="170430" y="105976"/>
                    <a:pt x="175722" y="120457"/>
                  </a:cubicBezTo>
                  <a:cubicBezTo>
                    <a:pt x="175722" y="120457"/>
                    <a:pt x="175722" y="120457"/>
                    <a:pt x="177045" y="115191"/>
                  </a:cubicBezTo>
                  <a:cubicBezTo>
                    <a:pt x="177045" y="115191"/>
                    <a:pt x="177045" y="115191"/>
                    <a:pt x="188951" y="80963"/>
                  </a:cubicBezTo>
                  <a:cubicBezTo>
                    <a:pt x="188951" y="80963"/>
                    <a:pt x="196889" y="86229"/>
                    <a:pt x="211441" y="91494"/>
                  </a:cubicBezTo>
                  <a:cubicBezTo>
                    <a:pt x="227316" y="98077"/>
                    <a:pt x="225993" y="111241"/>
                    <a:pt x="227316" y="134938"/>
                  </a:cubicBezTo>
                  <a:cubicBezTo>
                    <a:pt x="227316" y="134938"/>
                    <a:pt x="227316" y="134938"/>
                    <a:pt x="167784" y="134938"/>
                  </a:cubicBezTo>
                  <a:lnTo>
                    <a:pt x="108253" y="134938"/>
                  </a:lnTo>
                  <a:cubicBezTo>
                    <a:pt x="108253" y="111241"/>
                    <a:pt x="108253" y="98077"/>
                    <a:pt x="124128" y="91494"/>
                  </a:cubicBezTo>
                  <a:cubicBezTo>
                    <a:pt x="138680" y="86229"/>
                    <a:pt x="146617" y="80963"/>
                    <a:pt x="146617" y="80963"/>
                  </a:cubicBezTo>
                  <a:close/>
                  <a:moveTo>
                    <a:pt x="165180" y="0"/>
                  </a:moveTo>
                  <a:cubicBezTo>
                    <a:pt x="171689" y="0"/>
                    <a:pt x="176896" y="1310"/>
                    <a:pt x="180801" y="3931"/>
                  </a:cubicBezTo>
                  <a:cubicBezTo>
                    <a:pt x="186008" y="6551"/>
                    <a:pt x="187310" y="10482"/>
                    <a:pt x="187310" y="10482"/>
                  </a:cubicBezTo>
                  <a:cubicBezTo>
                    <a:pt x="187310" y="10482"/>
                    <a:pt x="199026" y="10482"/>
                    <a:pt x="195121" y="35378"/>
                  </a:cubicBezTo>
                  <a:cubicBezTo>
                    <a:pt x="195121" y="36689"/>
                    <a:pt x="195121" y="37999"/>
                    <a:pt x="195121" y="39309"/>
                  </a:cubicBezTo>
                  <a:cubicBezTo>
                    <a:pt x="196422" y="39309"/>
                    <a:pt x="200328" y="40620"/>
                    <a:pt x="196422" y="49792"/>
                  </a:cubicBezTo>
                  <a:cubicBezTo>
                    <a:pt x="195121" y="56343"/>
                    <a:pt x="193819" y="58964"/>
                    <a:pt x="192517" y="58964"/>
                  </a:cubicBezTo>
                  <a:cubicBezTo>
                    <a:pt x="191215" y="66826"/>
                    <a:pt x="184707" y="77308"/>
                    <a:pt x="174293" y="81239"/>
                  </a:cubicBezTo>
                  <a:cubicBezTo>
                    <a:pt x="170387" y="82550"/>
                    <a:pt x="165180" y="82550"/>
                    <a:pt x="161275" y="81239"/>
                  </a:cubicBezTo>
                  <a:cubicBezTo>
                    <a:pt x="150861" y="77308"/>
                    <a:pt x="144352" y="66826"/>
                    <a:pt x="143050" y="58964"/>
                  </a:cubicBezTo>
                  <a:cubicBezTo>
                    <a:pt x="141749" y="58964"/>
                    <a:pt x="139145" y="56343"/>
                    <a:pt x="137843" y="49792"/>
                  </a:cubicBezTo>
                  <a:cubicBezTo>
                    <a:pt x="135240" y="40620"/>
                    <a:pt x="137843" y="39309"/>
                    <a:pt x="140447" y="39309"/>
                  </a:cubicBezTo>
                  <a:cubicBezTo>
                    <a:pt x="140447" y="37999"/>
                    <a:pt x="139145" y="36689"/>
                    <a:pt x="139145" y="35378"/>
                  </a:cubicBezTo>
                  <a:cubicBezTo>
                    <a:pt x="139145" y="31447"/>
                    <a:pt x="137843" y="27516"/>
                    <a:pt x="139145" y="23585"/>
                  </a:cubicBezTo>
                  <a:cubicBezTo>
                    <a:pt x="140447" y="18344"/>
                    <a:pt x="143050" y="13103"/>
                    <a:pt x="146956" y="10482"/>
                  </a:cubicBezTo>
                  <a:cubicBezTo>
                    <a:pt x="148257" y="7862"/>
                    <a:pt x="150861" y="6551"/>
                    <a:pt x="153464" y="5241"/>
                  </a:cubicBezTo>
                  <a:cubicBezTo>
                    <a:pt x="154766" y="3931"/>
                    <a:pt x="157370" y="2620"/>
                    <a:pt x="159973" y="1310"/>
                  </a:cubicBezTo>
                  <a:cubicBezTo>
                    <a:pt x="161275" y="1310"/>
                    <a:pt x="163878" y="0"/>
                    <a:pt x="16518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2" name="组合 42"/>
          <p:cNvGrpSpPr/>
          <p:nvPr/>
        </p:nvGrpSpPr>
        <p:grpSpPr>
          <a:xfrm>
            <a:off x="5539105" y="4222750"/>
            <a:ext cx="1343025" cy="1155065"/>
            <a:chOff x="6403989" y="2882351"/>
            <a:chExt cx="1340045" cy="1155212"/>
          </a:xfrm>
        </p:grpSpPr>
        <p:sp>
          <p:nvSpPr>
            <p:cNvPr id="93" name="六边形 92"/>
            <p:cNvSpPr/>
            <p:nvPr/>
          </p:nvSpPr>
          <p:spPr>
            <a:xfrm>
              <a:off x="6403989" y="2882351"/>
              <a:ext cx="1340045" cy="1155212"/>
            </a:xfrm>
            <a:prstGeom prst="hexagon">
              <a:avLst/>
            </a:prstGeom>
            <a:solidFill>
              <a:srgbClr val="7030A0">
                <a:alpha val="83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4" name="六边形 35"/>
            <p:cNvSpPr/>
            <p:nvPr/>
          </p:nvSpPr>
          <p:spPr>
            <a:xfrm>
              <a:off x="6765620" y="3123821"/>
              <a:ext cx="616785" cy="699242"/>
            </a:xfrm>
            <a:custGeom>
              <a:avLst/>
              <a:gdLst>
                <a:gd name="connsiteX0" fmla="*/ 85348 w 296863"/>
                <a:gd name="connsiteY0" fmla="*/ 236537 h 336550"/>
                <a:gd name="connsiteX1" fmla="*/ 211516 w 296863"/>
                <a:gd name="connsiteY1" fmla="*/ 236537 h 336550"/>
                <a:gd name="connsiteX2" fmla="*/ 228601 w 296863"/>
                <a:gd name="connsiteY2" fmla="*/ 253206 h 336550"/>
                <a:gd name="connsiteX3" fmla="*/ 211516 w 296863"/>
                <a:gd name="connsiteY3" fmla="*/ 269875 h 336550"/>
                <a:gd name="connsiteX4" fmla="*/ 85348 w 296863"/>
                <a:gd name="connsiteY4" fmla="*/ 269875 h 336550"/>
                <a:gd name="connsiteX5" fmla="*/ 68263 w 296863"/>
                <a:gd name="connsiteY5" fmla="*/ 253206 h 336550"/>
                <a:gd name="connsiteX6" fmla="*/ 85348 w 296863"/>
                <a:gd name="connsiteY6" fmla="*/ 236537 h 336550"/>
                <a:gd name="connsiteX7" fmla="*/ 85348 w 296863"/>
                <a:gd name="connsiteY7" fmla="*/ 173037 h 336550"/>
                <a:gd name="connsiteX8" fmla="*/ 211516 w 296863"/>
                <a:gd name="connsiteY8" fmla="*/ 173037 h 336550"/>
                <a:gd name="connsiteX9" fmla="*/ 228601 w 296863"/>
                <a:gd name="connsiteY9" fmla="*/ 190373 h 336550"/>
                <a:gd name="connsiteX10" fmla="*/ 211516 w 296863"/>
                <a:gd name="connsiteY10" fmla="*/ 206375 h 336550"/>
                <a:gd name="connsiteX11" fmla="*/ 85348 w 296863"/>
                <a:gd name="connsiteY11" fmla="*/ 206375 h 336550"/>
                <a:gd name="connsiteX12" fmla="*/ 68263 w 296863"/>
                <a:gd name="connsiteY12" fmla="*/ 190373 h 336550"/>
                <a:gd name="connsiteX13" fmla="*/ 85348 w 296863"/>
                <a:gd name="connsiteY13" fmla="*/ 173037 h 336550"/>
                <a:gd name="connsiteX14" fmla="*/ 164614 w 296863"/>
                <a:gd name="connsiteY14" fmla="*/ 115887 h 336550"/>
                <a:gd name="connsiteX15" fmla="*/ 211625 w 296863"/>
                <a:gd name="connsiteY15" fmla="*/ 115887 h 336550"/>
                <a:gd name="connsiteX16" fmla="*/ 228601 w 296863"/>
                <a:gd name="connsiteY16" fmla="*/ 133349 h 336550"/>
                <a:gd name="connsiteX17" fmla="*/ 211625 w 296863"/>
                <a:gd name="connsiteY17" fmla="*/ 150812 h 336550"/>
                <a:gd name="connsiteX18" fmla="*/ 164614 w 296863"/>
                <a:gd name="connsiteY18" fmla="*/ 150812 h 336550"/>
                <a:gd name="connsiteX19" fmla="*/ 147638 w 296863"/>
                <a:gd name="connsiteY19" fmla="*/ 133349 h 336550"/>
                <a:gd name="connsiteX20" fmla="*/ 164614 w 296863"/>
                <a:gd name="connsiteY20" fmla="*/ 115887 h 336550"/>
                <a:gd name="connsiteX21" fmla="*/ 164614 w 296863"/>
                <a:gd name="connsiteY21" fmla="*/ 61912 h 336550"/>
                <a:gd name="connsiteX22" fmla="*/ 211625 w 296863"/>
                <a:gd name="connsiteY22" fmla="*/ 61912 h 336550"/>
                <a:gd name="connsiteX23" fmla="*/ 228601 w 296863"/>
                <a:gd name="connsiteY23" fmla="*/ 77152 h 336550"/>
                <a:gd name="connsiteX24" fmla="*/ 211625 w 296863"/>
                <a:gd name="connsiteY24" fmla="*/ 93662 h 336550"/>
                <a:gd name="connsiteX25" fmla="*/ 164614 w 296863"/>
                <a:gd name="connsiteY25" fmla="*/ 93662 h 336550"/>
                <a:gd name="connsiteX26" fmla="*/ 147638 w 296863"/>
                <a:gd name="connsiteY26" fmla="*/ 77152 h 336550"/>
                <a:gd name="connsiteX27" fmla="*/ 164614 w 296863"/>
                <a:gd name="connsiteY27" fmla="*/ 61912 h 336550"/>
                <a:gd name="connsiteX28" fmla="*/ 127397 w 296863"/>
                <a:gd name="connsiteY28" fmla="*/ 22225 h 336550"/>
                <a:gd name="connsiteX29" fmla="*/ 127397 w 296863"/>
                <a:gd name="connsiteY29" fmla="*/ 110381 h 336550"/>
                <a:gd name="connsiteX30" fmla="*/ 111621 w 296863"/>
                <a:gd name="connsiteY30" fmla="*/ 124854 h 336550"/>
                <a:gd name="connsiteX31" fmla="*/ 22225 w 296863"/>
                <a:gd name="connsiteY31" fmla="*/ 124854 h 336550"/>
                <a:gd name="connsiteX32" fmla="*/ 22225 w 296863"/>
                <a:gd name="connsiteY32" fmla="*/ 305115 h 336550"/>
                <a:gd name="connsiteX33" fmla="*/ 31427 w 296863"/>
                <a:gd name="connsiteY33" fmla="*/ 314325 h 336550"/>
                <a:gd name="connsiteX34" fmla="*/ 265436 w 296863"/>
                <a:gd name="connsiteY34" fmla="*/ 314325 h 336550"/>
                <a:gd name="connsiteX35" fmla="*/ 274638 w 296863"/>
                <a:gd name="connsiteY35" fmla="*/ 305115 h 336550"/>
                <a:gd name="connsiteX36" fmla="*/ 274638 w 296863"/>
                <a:gd name="connsiteY36" fmla="*/ 31435 h 336550"/>
                <a:gd name="connsiteX37" fmla="*/ 265436 w 296863"/>
                <a:gd name="connsiteY37" fmla="*/ 22225 h 336550"/>
                <a:gd name="connsiteX38" fmla="*/ 127397 w 296863"/>
                <a:gd name="connsiteY38" fmla="*/ 22225 h 336550"/>
                <a:gd name="connsiteX39" fmla="*/ 118220 w 296863"/>
                <a:gd name="connsiteY39" fmla="*/ 0 h 336550"/>
                <a:gd name="connsiteX40" fmla="*/ 265338 w 296863"/>
                <a:gd name="connsiteY40" fmla="*/ 0 h 336550"/>
                <a:gd name="connsiteX41" fmla="*/ 296863 w 296863"/>
                <a:gd name="connsiteY41" fmla="*/ 31551 h 336550"/>
                <a:gd name="connsiteX42" fmla="*/ 296863 w 296863"/>
                <a:gd name="connsiteY42" fmla="*/ 304999 h 336550"/>
                <a:gd name="connsiteX43" fmla="*/ 265338 w 296863"/>
                <a:gd name="connsiteY43" fmla="*/ 336550 h 336550"/>
                <a:gd name="connsiteX44" fmla="*/ 31525 w 296863"/>
                <a:gd name="connsiteY44" fmla="*/ 336550 h 336550"/>
                <a:gd name="connsiteX45" fmla="*/ 0 w 296863"/>
                <a:gd name="connsiteY45" fmla="*/ 304999 h 336550"/>
                <a:gd name="connsiteX46" fmla="*/ 0 w 296863"/>
                <a:gd name="connsiteY46" fmla="*/ 119633 h 336550"/>
                <a:gd name="connsiteX47" fmla="*/ 9195 w 296863"/>
                <a:gd name="connsiteY47" fmla="*/ 97284 h 336550"/>
                <a:gd name="connsiteX48" fmla="*/ 95889 w 296863"/>
                <a:gd name="connsiteY48" fmla="*/ 9202 h 336550"/>
                <a:gd name="connsiteX49" fmla="*/ 118220 w 296863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96863" h="336550">
                  <a:moveTo>
                    <a:pt x="85348" y="236537"/>
                  </a:moveTo>
                  <a:cubicBezTo>
                    <a:pt x="85348" y="236537"/>
                    <a:pt x="85348" y="236537"/>
                    <a:pt x="211516" y="236537"/>
                  </a:cubicBezTo>
                  <a:cubicBezTo>
                    <a:pt x="220716" y="236537"/>
                    <a:pt x="228601" y="244231"/>
                    <a:pt x="228601" y="253206"/>
                  </a:cubicBezTo>
                  <a:cubicBezTo>
                    <a:pt x="228601" y="262182"/>
                    <a:pt x="220716" y="269875"/>
                    <a:pt x="211516" y="269875"/>
                  </a:cubicBezTo>
                  <a:cubicBezTo>
                    <a:pt x="211516" y="269875"/>
                    <a:pt x="211516" y="269875"/>
                    <a:pt x="85348" y="269875"/>
                  </a:cubicBezTo>
                  <a:cubicBezTo>
                    <a:pt x="76149" y="269875"/>
                    <a:pt x="68263" y="262182"/>
                    <a:pt x="68263" y="253206"/>
                  </a:cubicBezTo>
                  <a:cubicBezTo>
                    <a:pt x="68263" y="244231"/>
                    <a:pt x="76149" y="236537"/>
                    <a:pt x="85348" y="236537"/>
                  </a:cubicBezTo>
                  <a:close/>
                  <a:moveTo>
                    <a:pt x="85348" y="173037"/>
                  </a:moveTo>
                  <a:cubicBezTo>
                    <a:pt x="85348" y="173037"/>
                    <a:pt x="85348" y="173037"/>
                    <a:pt x="211516" y="173037"/>
                  </a:cubicBezTo>
                  <a:cubicBezTo>
                    <a:pt x="220716" y="173037"/>
                    <a:pt x="228601" y="181038"/>
                    <a:pt x="228601" y="190373"/>
                  </a:cubicBezTo>
                  <a:cubicBezTo>
                    <a:pt x="228601" y="199707"/>
                    <a:pt x="220716" y="206375"/>
                    <a:pt x="211516" y="206375"/>
                  </a:cubicBezTo>
                  <a:cubicBezTo>
                    <a:pt x="211516" y="206375"/>
                    <a:pt x="211516" y="206375"/>
                    <a:pt x="85348" y="206375"/>
                  </a:cubicBezTo>
                  <a:cubicBezTo>
                    <a:pt x="76149" y="206375"/>
                    <a:pt x="68263" y="199707"/>
                    <a:pt x="68263" y="190373"/>
                  </a:cubicBezTo>
                  <a:cubicBezTo>
                    <a:pt x="68263" y="181038"/>
                    <a:pt x="76149" y="173037"/>
                    <a:pt x="85348" y="173037"/>
                  </a:cubicBezTo>
                  <a:close/>
                  <a:moveTo>
                    <a:pt x="164614" y="115887"/>
                  </a:moveTo>
                  <a:cubicBezTo>
                    <a:pt x="164614" y="115887"/>
                    <a:pt x="164614" y="115887"/>
                    <a:pt x="211625" y="115887"/>
                  </a:cubicBezTo>
                  <a:cubicBezTo>
                    <a:pt x="220766" y="115887"/>
                    <a:pt x="228601" y="123946"/>
                    <a:pt x="228601" y="133349"/>
                  </a:cubicBezTo>
                  <a:cubicBezTo>
                    <a:pt x="228601" y="142752"/>
                    <a:pt x="220766" y="150812"/>
                    <a:pt x="211625" y="150812"/>
                  </a:cubicBezTo>
                  <a:cubicBezTo>
                    <a:pt x="211625" y="150812"/>
                    <a:pt x="211625" y="150812"/>
                    <a:pt x="164614" y="150812"/>
                  </a:cubicBezTo>
                  <a:cubicBezTo>
                    <a:pt x="155473" y="150812"/>
                    <a:pt x="147638" y="142752"/>
                    <a:pt x="147638" y="133349"/>
                  </a:cubicBezTo>
                  <a:cubicBezTo>
                    <a:pt x="147638" y="123946"/>
                    <a:pt x="155473" y="115887"/>
                    <a:pt x="164614" y="115887"/>
                  </a:cubicBezTo>
                  <a:close/>
                  <a:moveTo>
                    <a:pt x="164614" y="61912"/>
                  </a:moveTo>
                  <a:cubicBezTo>
                    <a:pt x="164614" y="61912"/>
                    <a:pt x="164614" y="61912"/>
                    <a:pt x="211625" y="61912"/>
                  </a:cubicBezTo>
                  <a:cubicBezTo>
                    <a:pt x="220766" y="61912"/>
                    <a:pt x="228601" y="68262"/>
                    <a:pt x="228601" y="77152"/>
                  </a:cubicBezTo>
                  <a:cubicBezTo>
                    <a:pt x="228601" y="86042"/>
                    <a:pt x="220766" y="93662"/>
                    <a:pt x="211625" y="93662"/>
                  </a:cubicBezTo>
                  <a:cubicBezTo>
                    <a:pt x="211625" y="93662"/>
                    <a:pt x="211625" y="93662"/>
                    <a:pt x="164614" y="93662"/>
                  </a:cubicBezTo>
                  <a:cubicBezTo>
                    <a:pt x="155473" y="93662"/>
                    <a:pt x="147638" y="86042"/>
                    <a:pt x="147638" y="77152"/>
                  </a:cubicBezTo>
                  <a:cubicBezTo>
                    <a:pt x="147638" y="68262"/>
                    <a:pt x="155473" y="61912"/>
                    <a:pt x="164614" y="61912"/>
                  </a:cubicBezTo>
                  <a:close/>
                  <a:moveTo>
                    <a:pt x="127397" y="22225"/>
                  </a:moveTo>
                  <a:cubicBezTo>
                    <a:pt x="127397" y="22225"/>
                    <a:pt x="127397" y="22225"/>
                    <a:pt x="127397" y="110381"/>
                  </a:cubicBezTo>
                  <a:cubicBezTo>
                    <a:pt x="127397" y="118276"/>
                    <a:pt x="119509" y="124854"/>
                    <a:pt x="111621" y="124854"/>
                  </a:cubicBezTo>
                  <a:cubicBezTo>
                    <a:pt x="111621" y="124854"/>
                    <a:pt x="111621" y="124854"/>
                    <a:pt x="22225" y="124854"/>
                  </a:cubicBezTo>
                  <a:cubicBezTo>
                    <a:pt x="22225" y="124854"/>
                    <a:pt x="22225" y="124854"/>
                    <a:pt x="22225" y="305115"/>
                  </a:cubicBezTo>
                  <a:cubicBezTo>
                    <a:pt x="22225" y="310378"/>
                    <a:pt x="26169" y="314325"/>
                    <a:pt x="31427" y="314325"/>
                  </a:cubicBezTo>
                  <a:cubicBezTo>
                    <a:pt x="31427" y="314325"/>
                    <a:pt x="31427" y="314325"/>
                    <a:pt x="265436" y="314325"/>
                  </a:cubicBezTo>
                  <a:cubicBezTo>
                    <a:pt x="270694" y="314325"/>
                    <a:pt x="274638" y="310378"/>
                    <a:pt x="274638" y="305115"/>
                  </a:cubicBezTo>
                  <a:lnTo>
                    <a:pt x="274638" y="31435"/>
                  </a:lnTo>
                  <a:cubicBezTo>
                    <a:pt x="274638" y="26172"/>
                    <a:pt x="270694" y="22225"/>
                    <a:pt x="265436" y="22225"/>
                  </a:cubicBezTo>
                  <a:cubicBezTo>
                    <a:pt x="265436" y="22225"/>
                    <a:pt x="265436" y="22225"/>
                    <a:pt x="127397" y="22225"/>
                  </a:cubicBezTo>
                  <a:close/>
                  <a:moveTo>
                    <a:pt x="118220" y="0"/>
                  </a:moveTo>
                  <a:cubicBezTo>
                    <a:pt x="118220" y="0"/>
                    <a:pt x="118220" y="0"/>
                    <a:pt x="265338" y="0"/>
                  </a:cubicBezTo>
                  <a:cubicBezTo>
                    <a:pt x="282414" y="0"/>
                    <a:pt x="296863" y="14461"/>
                    <a:pt x="296863" y="31551"/>
                  </a:cubicBezTo>
                  <a:cubicBezTo>
                    <a:pt x="296863" y="31551"/>
                    <a:pt x="296863" y="31551"/>
                    <a:pt x="296863" y="304999"/>
                  </a:cubicBezTo>
                  <a:cubicBezTo>
                    <a:pt x="296863" y="322089"/>
                    <a:pt x="282414" y="336550"/>
                    <a:pt x="265338" y="336550"/>
                  </a:cubicBezTo>
                  <a:cubicBezTo>
                    <a:pt x="265338" y="336550"/>
                    <a:pt x="265338" y="336550"/>
                    <a:pt x="31525" y="336550"/>
                  </a:cubicBezTo>
                  <a:cubicBezTo>
                    <a:pt x="14449" y="336550"/>
                    <a:pt x="0" y="322089"/>
                    <a:pt x="0" y="304999"/>
                  </a:cubicBezTo>
                  <a:cubicBezTo>
                    <a:pt x="0" y="304999"/>
                    <a:pt x="0" y="304999"/>
                    <a:pt x="0" y="119633"/>
                  </a:cubicBezTo>
                  <a:cubicBezTo>
                    <a:pt x="0" y="110430"/>
                    <a:pt x="3941" y="102542"/>
                    <a:pt x="9195" y="97284"/>
                  </a:cubicBezTo>
                  <a:cubicBezTo>
                    <a:pt x="9195" y="97284"/>
                    <a:pt x="9195" y="97284"/>
                    <a:pt x="95889" y="9202"/>
                  </a:cubicBezTo>
                  <a:cubicBezTo>
                    <a:pt x="102457" y="3944"/>
                    <a:pt x="110339" y="0"/>
                    <a:pt x="118220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95" name="组合 41"/>
          <p:cNvGrpSpPr/>
          <p:nvPr/>
        </p:nvGrpSpPr>
        <p:grpSpPr>
          <a:xfrm>
            <a:off x="7451725" y="3869690"/>
            <a:ext cx="1346200" cy="1155065"/>
            <a:chOff x="8365931" y="2003348"/>
            <a:chExt cx="1340045" cy="1155212"/>
          </a:xfrm>
        </p:grpSpPr>
        <p:sp>
          <p:nvSpPr>
            <p:cNvPr id="96" name="六边形 95"/>
            <p:cNvSpPr/>
            <p:nvPr/>
          </p:nvSpPr>
          <p:spPr>
            <a:xfrm>
              <a:off x="8365931" y="2003348"/>
              <a:ext cx="1340045" cy="1155212"/>
            </a:xfrm>
            <a:prstGeom prst="hexagon">
              <a:avLst/>
            </a:prstGeom>
            <a:solidFill>
              <a:srgbClr val="D2DEEF">
                <a:alpha val="88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97" name="六边形 36"/>
            <p:cNvSpPr/>
            <p:nvPr/>
          </p:nvSpPr>
          <p:spPr>
            <a:xfrm>
              <a:off x="8717668" y="2244818"/>
              <a:ext cx="636574" cy="699242"/>
            </a:xfrm>
            <a:custGeom>
              <a:avLst/>
              <a:gdLst>
                <a:gd name="connsiteX0" fmla="*/ 265967 w 306388"/>
                <a:gd name="connsiteY0" fmla="*/ 243697 h 336550"/>
                <a:gd name="connsiteX1" fmla="*/ 232996 w 306388"/>
                <a:gd name="connsiteY1" fmla="*/ 278234 h 336550"/>
                <a:gd name="connsiteX2" fmla="*/ 219808 w 306388"/>
                <a:gd name="connsiteY2" fmla="*/ 264950 h 336550"/>
                <a:gd name="connsiteX3" fmla="*/ 203982 w 306388"/>
                <a:gd name="connsiteY3" fmla="*/ 264950 h 336550"/>
                <a:gd name="connsiteX4" fmla="*/ 203982 w 306388"/>
                <a:gd name="connsiteY4" fmla="*/ 280890 h 336550"/>
                <a:gd name="connsiteX5" fmla="*/ 225083 w 306388"/>
                <a:gd name="connsiteY5" fmla="*/ 300815 h 336550"/>
                <a:gd name="connsiteX6" fmla="*/ 232996 w 306388"/>
                <a:gd name="connsiteY6" fmla="*/ 304800 h 336550"/>
                <a:gd name="connsiteX7" fmla="*/ 239591 w 306388"/>
                <a:gd name="connsiteY7" fmla="*/ 300815 h 336550"/>
                <a:gd name="connsiteX8" fmla="*/ 281794 w 306388"/>
                <a:gd name="connsiteY8" fmla="*/ 259637 h 336550"/>
                <a:gd name="connsiteX9" fmla="*/ 281794 w 306388"/>
                <a:gd name="connsiteY9" fmla="*/ 243697 h 336550"/>
                <a:gd name="connsiteX10" fmla="*/ 265967 w 306388"/>
                <a:gd name="connsiteY10" fmla="*/ 243697 h 336550"/>
                <a:gd name="connsiteX11" fmla="*/ 242094 w 306388"/>
                <a:gd name="connsiteY11" fmla="*/ 209550 h 336550"/>
                <a:gd name="connsiteX12" fmla="*/ 306388 w 306388"/>
                <a:gd name="connsiteY12" fmla="*/ 273050 h 336550"/>
                <a:gd name="connsiteX13" fmla="*/ 242094 w 306388"/>
                <a:gd name="connsiteY13" fmla="*/ 336550 h 336550"/>
                <a:gd name="connsiteX14" fmla="*/ 177800 w 306388"/>
                <a:gd name="connsiteY14" fmla="*/ 273050 h 336550"/>
                <a:gd name="connsiteX15" fmla="*/ 242094 w 306388"/>
                <a:gd name="connsiteY15" fmla="*/ 209550 h 336550"/>
                <a:gd name="connsiteX16" fmla="*/ 65986 w 306388"/>
                <a:gd name="connsiteY16" fmla="*/ 133087 h 336550"/>
                <a:gd name="connsiteX17" fmla="*/ 69946 w 306388"/>
                <a:gd name="connsiteY17" fmla="*/ 135738 h 336550"/>
                <a:gd name="connsiteX18" fmla="*/ 104259 w 306388"/>
                <a:gd name="connsiteY18" fmla="*/ 228503 h 336550"/>
                <a:gd name="connsiteX19" fmla="*/ 116136 w 306388"/>
                <a:gd name="connsiteY19" fmla="*/ 228503 h 336550"/>
                <a:gd name="connsiteX20" fmla="*/ 149130 w 306388"/>
                <a:gd name="connsiteY20" fmla="*/ 135738 h 336550"/>
                <a:gd name="connsiteX21" fmla="*/ 155728 w 306388"/>
                <a:gd name="connsiteY21" fmla="*/ 133087 h 336550"/>
                <a:gd name="connsiteX22" fmla="*/ 184762 w 306388"/>
                <a:gd name="connsiteY22" fmla="*/ 138388 h 336550"/>
                <a:gd name="connsiteX23" fmla="*/ 219075 w 306388"/>
                <a:gd name="connsiteY23" fmla="*/ 184771 h 336550"/>
                <a:gd name="connsiteX24" fmla="*/ 219075 w 306388"/>
                <a:gd name="connsiteY24" fmla="*/ 195373 h 336550"/>
                <a:gd name="connsiteX25" fmla="*/ 161007 w 306388"/>
                <a:gd name="connsiteY25" fmla="*/ 273561 h 336550"/>
                <a:gd name="connsiteX26" fmla="*/ 162327 w 306388"/>
                <a:gd name="connsiteY26" fmla="*/ 284162 h 336550"/>
                <a:gd name="connsiteX27" fmla="*/ 21116 w 306388"/>
                <a:gd name="connsiteY27" fmla="*/ 284162 h 336550"/>
                <a:gd name="connsiteX28" fmla="*/ 0 w 306388"/>
                <a:gd name="connsiteY28" fmla="*/ 262959 h 336550"/>
                <a:gd name="connsiteX29" fmla="*/ 0 w 306388"/>
                <a:gd name="connsiteY29" fmla="*/ 186096 h 336550"/>
                <a:gd name="connsiteX30" fmla="*/ 34313 w 306388"/>
                <a:gd name="connsiteY30" fmla="*/ 138388 h 336550"/>
                <a:gd name="connsiteX31" fmla="*/ 65986 w 306388"/>
                <a:gd name="connsiteY31" fmla="*/ 133087 h 336550"/>
                <a:gd name="connsiteX32" fmla="*/ 103043 w 306388"/>
                <a:gd name="connsiteY32" fmla="*/ 125412 h 336550"/>
                <a:gd name="connsiteX33" fmla="*/ 117331 w 306388"/>
                <a:gd name="connsiteY33" fmla="*/ 125412 h 336550"/>
                <a:gd name="connsiteX34" fmla="*/ 122526 w 306388"/>
                <a:gd name="connsiteY34" fmla="*/ 128077 h 336550"/>
                <a:gd name="connsiteX35" fmla="*/ 122526 w 306388"/>
                <a:gd name="connsiteY35" fmla="*/ 136071 h 336550"/>
                <a:gd name="connsiteX36" fmla="*/ 116032 w 306388"/>
                <a:gd name="connsiteY36" fmla="*/ 148063 h 336550"/>
                <a:gd name="connsiteX37" fmla="*/ 118630 w 306388"/>
                <a:gd name="connsiteY37" fmla="*/ 178707 h 336550"/>
                <a:gd name="connsiteX38" fmla="*/ 112135 w 306388"/>
                <a:gd name="connsiteY38" fmla="*/ 197360 h 336550"/>
                <a:gd name="connsiteX39" fmla="*/ 108239 w 306388"/>
                <a:gd name="connsiteY39" fmla="*/ 197360 h 336550"/>
                <a:gd name="connsiteX40" fmla="*/ 100446 w 306388"/>
                <a:gd name="connsiteY40" fmla="*/ 178707 h 336550"/>
                <a:gd name="connsiteX41" fmla="*/ 104342 w 306388"/>
                <a:gd name="connsiteY41" fmla="*/ 148063 h 336550"/>
                <a:gd name="connsiteX42" fmla="*/ 96549 w 306388"/>
                <a:gd name="connsiteY42" fmla="*/ 136071 h 336550"/>
                <a:gd name="connsiteX43" fmla="*/ 97848 w 306388"/>
                <a:gd name="connsiteY43" fmla="*/ 128077 h 336550"/>
                <a:gd name="connsiteX44" fmla="*/ 103043 w 306388"/>
                <a:gd name="connsiteY44" fmla="*/ 125412 h 336550"/>
                <a:gd name="connsiteX45" fmla="*/ 110332 w 306388"/>
                <a:gd name="connsiteY45" fmla="*/ 0 h 336550"/>
                <a:gd name="connsiteX46" fmla="*/ 166689 w 306388"/>
                <a:gd name="connsiteY46" fmla="*/ 55563 h 336550"/>
                <a:gd name="connsiteX47" fmla="*/ 110332 w 306388"/>
                <a:gd name="connsiteY47" fmla="*/ 111126 h 336550"/>
                <a:gd name="connsiteX48" fmla="*/ 53975 w 306388"/>
                <a:gd name="connsiteY48" fmla="*/ 55563 h 336550"/>
                <a:gd name="connsiteX49" fmla="*/ 110332 w 306388"/>
                <a:gd name="connsiteY49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06388" h="336550">
                  <a:moveTo>
                    <a:pt x="265967" y="243697"/>
                  </a:moveTo>
                  <a:cubicBezTo>
                    <a:pt x="265967" y="243697"/>
                    <a:pt x="265967" y="243697"/>
                    <a:pt x="232996" y="278234"/>
                  </a:cubicBezTo>
                  <a:cubicBezTo>
                    <a:pt x="232996" y="278234"/>
                    <a:pt x="232996" y="278234"/>
                    <a:pt x="219808" y="264950"/>
                  </a:cubicBezTo>
                  <a:cubicBezTo>
                    <a:pt x="214532" y="260965"/>
                    <a:pt x="207938" y="260965"/>
                    <a:pt x="203982" y="264950"/>
                  </a:cubicBezTo>
                  <a:cubicBezTo>
                    <a:pt x="200025" y="268935"/>
                    <a:pt x="200025" y="275577"/>
                    <a:pt x="203982" y="280890"/>
                  </a:cubicBezTo>
                  <a:cubicBezTo>
                    <a:pt x="203982" y="280890"/>
                    <a:pt x="203982" y="280890"/>
                    <a:pt x="225083" y="300815"/>
                  </a:cubicBezTo>
                  <a:cubicBezTo>
                    <a:pt x="227721" y="303472"/>
                    <a:pt x="230359" y="304800"/>
                    <a:pt x="232996" y="304800"/>
                  </a:cubicBezTo>
                  <a:cubicBezTo>
                    <a:pt x="235634" y="304800"/>
                    <a:pt x="238272" y="303472"/>
                    <a:pt x="239591" y="300815"/>
                  </a:cubicBezTo>
                  <a:cubicBezTo>
                    <a:pt x="239591" y="300815"/>
                    <a:pt x="239591" y="300815"/>
                    <a:pt x="281794" y="259637"/>
                  </a:cubicBezTo>
                  <a:cubicBezTo>
                    <a:pt x="285750" y="255652"/>
                    <a:pt x="285750" y="249011"/>
                    <a:pt x="281794" y="243697"/>
                  </a:cubicBezTo>
                  <a:cubicBezTo>
                    <a:pt x="277837" y="239712"/>
                    <a:pt x="271243" y="239712"/>
                    <a:pt x="265967" y="243697"/>
                  </a:cubicBezTo>
                  <a:close/>
                  <a:moveTo>
                    <a:pt x="242094" y="209550"/>
                  </a:moveTo>
                  <a:cubicBezTo>
                    <a:pt x="277603" y="209550"/>
                    <a:pt x="306388" y="237980"/>
                    <a:pt x="306388" y="273050"/>
                  </a:cubicBezTo>
                  <a:cubicBezTo>
                    <a:pt x="306388" y="308120"/>
                    <a:pt x="277603" y="336550"/>
                    <a:pt x="242094" y="336550"/>
                  </a:cubicBezTo>
                  <a:cubicBezTo>
                    <a:pt x="206585" y="336550"/>
                    <a:pt x="177800" y="308120"/>
                    <a:pt x="177800" y="273050"/>
                  </a:cubicBezTo>
                  <a:cubicBezTo>
                    <a:pt x="177800" y="237980"/>
                    <a:pt x="206585" y="209550"/>
                    <a:pt x="242094" y="209550"/>
                  </a:cubicBezTo>
                  <a:close/>
                  <a:moveTo>
                    <a:pt x="65986" y="133087"/>
                  </a:moveTo>
                  <a:cubicBezTo>
                    <a:pt x="67306" y="133087"/>
                    <a:pt x="69946" y="134413"/>
                    <a:pt x="69946" y="135738"/>
                  </a:cubicBezTo>
                  <a:cubicBezTo>
                    <a:pt x="69946" y="135738"/>
                    <a:pt x="69946" y="135738"/>
                    <a:pt x="104259" y="228503"/>
                  </a:cubicBezTo>
                  <a:cubicBezTo>
                    <a:pt x="105578" y="233804"/>
                    <a:pt x="113497" y="233804"/>
                    <a:pt x="116136" y="228503"/>
                  </a:cubicBezTo>
                  <a:cubicBezTo>
                    <a:pt x="116136" y="228503"/>
                    <a:pt x="116136" y="228503"/>
                    <a:pt x="149130" y="135738"/>
                  </a:cubicBezTo>
                  <a:cubicBezTo>
                    <a:pt x="150449" y="133087"/>
                    <a:pt x="153089" y="131762"/>
                    <a:pt x="155728" y="133087"/>
                  </a:cubicBezTo>
                  <a:cubicBezTo>
                    <a:pt x="155728" y="133087"/>
                    <a:pt x="155728" y="133087"/>
                    <a:pt x="184762" y="138388"/>
                  </a:cubicBezTo>
                  <a:cubicBezTo>
                    <a:pt x="205878" y="145014"/>
                    <a:pt x="219075" y="163567"/>
                    <a:pt x="219075" y="184771"/>
                  </a:cubicBezTo>
                  <a:cubicBezTo>
                    <a:pt x="219075" y="184771"/>
                    <a:pt x="219075" y="184771"/>
                    <a:pt x="219075" y="195373"/>
                  </a:cubicBezTo>
                  <a:cubicBezTo>
                    <a:pt x="186082" y="204649"/>
                    <a:pt x="161007" y="236454"/>
                    <a:pt x="161007" y="273561"/>
                  </a:cubicBezTo>
                  <a:cubicBezTo>
                    <a:pt x="161007" y="277536"/>
                    <a:pt x="161007" y="280187"/>
                    <a:pt x="162327" y="284162"/>
                  </a:cubicBezTo>
                  <a:cubicBezTo>
                    <a:pt x="162327" y="284162"/>
                    <a:pt x="162327" y="284162"/>
                    <a:pt x="21116" y="284162"/>
                  </a:cubicBezTo>
                  <a:cubicBezTo>
                    <a:pt x="9238" y="284162"/>
                    <a:pt x="0" y="274886"/>
                    <a:pt x="0" y="262959"/>
                  </a:cubicBezTo>
                  <a:cubicBezTo>
                    <a:pt x="0" y="262959"/>
                    <a:pt x="0" y="262959"/>
                    <a:pt x="0" y="186096"/>
                  </a:cubicBezTo>
                  <a:cubicBezTo>
                    <a:pt x="0" y="163567"/>
                    <a:pt x="14517" y="145014"/>
                    <a:pt x="34313" y="138388"/>
                  </a:cubicBezTo>
                  <a:cubicBezTo>
                    <a:pt x="34313" y="138388"/>
                    <a:pt x="65986" y="133087"/>
                    <a:pt x="65986" y="133087"/>
                  </a:cubicBezTo>
                  <a:close/>
                  <a:moveTo>
                    <a:pt x="103043" y="125412"/>
                  </a:moveTo>
                  <a:cubicBezTo>
                    <a:pt x="103043" y="125412"/>
                    <a:pt x="103043" y="125412"/>
                    <a:pt x="117331" y="125412"/>
                  </a:cubicBezTo>
                  <a:cubicBezTo>
                    <a:pt x="118630" y="125412"/>
                    <a:pt x="121227" y="126745"/>
                    <a:pt x="122526" y="128077"/>
                  </a:cubicBezTo>
                  <a:cubicBezTo>
                    <a:pt x="123825" y="129409"/>
                    <a:pt x="123825" y="133406"/>
                    <a:pt x="122526" y="136071"/>
                  </a:cubicBezTo>
                  <a:cubicBezTo>
                    <a:pt x="122526" y="136071"/>
                    <a:pt x="122526" y="136071"/>
                    <a:pt x="116032" y="148063"/>
                  </a:cubicBezTo>
                  <a:cubicBezTo>
                    <a:pt x="116032" y="148063"/>
                    <a:pt x="116032" y="148063"/>
                    <a:pt x="118630" y="178707"/>
                  </a:cubicBezTo>
                  <a:cubicBezTo>
                    <a:pt x="118630" y="178707"/>
                    <a:pt x="118630" y="178707"/>
                    <a:pt x="112135" y="197360"/>
                  </a:cubicBezTo>
                  <a:cubicBezTo>
                    <a:pt x="110836" y="200025"/>
                    <a:pt x="108239" y="200025"/>
                    <a:pt x="108239" y="197360"/>
                  </a:cubicBezTo>
                  <a:cubicBezTo>
                    <a:pt x="108239" y="197360"/>
                    <a:pt x="108239" y="197360"/>
                    <a:pt x="100446" y="178707"/>
                  </a:cubicBezTo>
                  <a:cubicBezTo>
                    <a:pt x="100446" y="178707"/>
                    <a:pt x="100446" y="178707"/>
                    <a:pt x="104342" y="148063"/>
                  </a:cubicBezTo>
                  <a:cubicBezTo>
                    <a:pt x="104342" y="148063"/>
                    <a:pt x="104342" y="148063"/>
                    <a:pt x="96549" y="136071"/>
                  </a:cubicBezTo>
                  <a:cubicBezTo>
                    <a:pt x="95250" y="133406"/>
                    <a:pt x="95250" y="129409"/>
                    <a:pt x="97848" y="128077"/>
                  </a:cubicBezTo>
                  <a:cubicBezTo>
                    <a:pt x="99147" y="126745"/>
                    <a:pt x="100446" y="125412"/>
                    <a:pt x="103043" y="125412"/>
                  </a:cubicBezTo>
                  <a:close/>
                  <a:moveTo>
                    <a:pt x="110332" y="0"/>
                  </a:moveTo>
                  <a:cubicBezTo>
                    <a:pt x="141457" y="0"/>
                    <a:pt x="166689" y="24876"/>
                    <a:pt x="166689" y="55563"/>
                  </a:cubicBezTo>
                  <a:cubicBezTo>
                    <a:pt x="166689" y="86250"/>
                    <a:pt x="141457" y="111126"/>
                    <a:pt x="110332" y="111126"/>
                  </a:cubicBezTo>
                  <a:cubicBezTo>
                    <a:pt x="79207" y="111126"/>
                    <a:pt x="53975" y="86250"/>
                    <a:pt x="53975" y="55563"/>
                  </a:cubicBezTo>
                  <a:cubicBezTo>
                    <a:pt x="53975" y="24876"/>
                    <a:pt x="79207" y="0"/>
                    <a:pt x="110332" y="0"/>
                  </a:cubicBez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ysClr val="window" lastClr="FFFFFF"/>
                  </a:solidFill>
                  <a:latin typeface="Calibri" charset="0"/>
                  <a:ea typeface="+mn-ea"/>
                  <a:cs typeface="+mn-ea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aphicFrame>
        <p:nvGraphicFramePr>
          <p:cNvPr id="8" name="表格 7"/>
          <p:cNvGraphicFramePr/>
          <p:nvPr/>
        </p:nvGraphicFramePr>
        <p:xfrm>
          <a:off x="351790" y="835660"/>
          <a:ext cx="11488420" cy="280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3340"/>
                <a:gridCol w="3863340"/>
                <a:gridCol w="3761740"/>
              </a:tblGrid>
              <a:tr h="57531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人脸关键点描述</a:t>
                      </a:r>
                      <a:endParaRPr lang="zh-CN" altLang="en-US"/>
                    </a:p>
                  </a:txBody>
                  <a:tcPr>
                    <a:solidFill>
                      <a:srgbClr val="5D77F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人脸属性判断</a:t>
                      </a:r>
                      <a:endParaRPr lang="zh-CN" altLang="en-US"/>
                    </a:p>
                  </a:txBody>
                  <a:tcPr>
                    <a:solidFill>
                      <a:srgbClr val="5D77F1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肢体关键点检测</a:t>
                      </a:r>
                      <a:endParaRPr lang="zh-CN" altLang="en-US"/>
                    </a:p>
                  </a:txBody>
                  <a:tcPr>
                    <a:solidFill>
                      <a:srgbClr val="5D77F1"/>
                    </a:solidFill>
                  </a:tcPr>
                </a:tc>
              </a:tr>
              <a:tr h="59753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进行人脸画像对嫌疑人人脸特征还原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008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对嫌疑人进行初步的基本信息判断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008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对嫌疑人关键作案动作的描述还原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800080"/>
                    </a:solidFill>
                  </a:tcPr>
                </a:tc>
              </a:tr>
              <a:tr h="5391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原来基于案发现场人员的描述和老司机的画面绘图能力，现在可以直接基于模糊的监控画面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有时候图片在很远拍的或者在夜里拍到的，图片的成像很模糊</a:t>
                      </a: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很难判断人脸的特征，现在可以直接基于模糊的监控画面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chemeClr val="bg1"/>
                          </a:solidFill>
                        </a:rPr>
                        <a:t>画面太模糊老司机要甄别嫌疑犯的肢体动作要靠脑补</a:t>
                      </a:r>
                      <a:r>
                        <a:rPr lang="zh-CN" altLang="en-US">
                          <a:solidFill>
                            <a:schemeClr val="bg1"/>
                          </a:solidFill>
                        </a:rPr>
                        <a:t>，现在可以直接基于模糊的监控画面</a:t>
                      </a:r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</a:tr>
              <a:tr h="497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美图</a:t>
                      </a:r>
                      <a:r>
                        <a:rPr lang="en-US" altLang="zh-CN" sz="1800">
                          <a:sym typeface="+mn-ea"/>
                        </a:rPr>
                        <a:t>-</a:t>
                      </a:r>
                      <a:r>
                        <a:rPr lang="zh-CN" altLang="en-US" sz="1800">
                          <a:sym typeface="+mn-ea"/>
                        </a:rPr>
                        <a:t>人脸关键点描述</a:t>
                      </a:r>
                      <a:r>
                        <a:rPr lang="en-US" altLang="zh-CN" sz="1800">
                          <a:sym typeface="+mn-ea"/>
                        </a:rPr>
                        <a:t>API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美图</a:t>
                      </a:r>
                      <a:r>
                        <a:rPr lang="en-US" altLang="zh-CN" sz="1800">
                          <a:sym typeface="+mn-ea"/>
                        </a:rPr>
                        <a:t>-</a:t>
                      </a:r>
                      <a:r>
                        <a:rPr lang="zh-CN" altLang="en-US" sz="1800">
                          <a:sym typeface="+mn-ea"/>
                        </a:rPr>
                        <a:t>人脸属性判断</a:t>
                      </a:r>
                      <a:r>
                        <a:rPr lang="en-US" altLang="zh-CN" sz="1800">
                          <a:sym typeface="+mn-ea"/>
                        </a:rPr>
                        <a:t>API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美图</a:t>
                      </a:r>
                      <a:r>
                        <a:rPr lang="en-US" altLang="zh-CN" sz="1800">
                          <a:sym typeface="+mn-ea"/>
                        </a:rPr>
                        <a:t>-</a:t>
                      </a:r>
                      <a:r>
                        <a:rPr lang="zh-CN" altLang="en-US" sz="1800">
                          <a:sym typeface="+mn-ea"/>
                        </a:rPr>
                        <a:t>肢体关键点检测</a:t>
                      </a:r>
                      <a:r>
                        <a:rPr lang="en-US" altLang="zh-CN" sz="1800">
                          <a:sym typeface="+mn-ea"/>
                        </a:rPr>
                        <a:t>API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3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3556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1512" name="文本框 41"/>
          <p:cNvSpPr txBox="1"/>
          <p:nvPr/>
        </p:nvSpPr>
        <p:spPr>
          <a:xfrm>
            <a:off x="11728450" y="6383338"/>
            <a:ext cx="436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19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7417" name="文本框 4"/>
          <p:cNvSpPr txBox="1"/>
          <p:nvPr/>
        </p:nvSpPr>
        <p:spPr>
          <a:xfrm>
            <a:off x="277813" y="149225"/>
            <a:ext cx="41903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需求列表与人工智能API加值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技术亮点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8765" y="2627630"/>
            <a:ext cx="1145032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对于具有安保需求的目标对象来说，这款</a:t>
            </a:r>
            <a:r>
              <a:rPr lang="en-US" altLang="zh-CN"/>
              <a:t>APP</a:t>
            </a:r>
            <a:r>
              <a:rPr lang="zh-CN" altLang="en-US"/>
              <a:t>集合的图像质量修复、人脸识别和肢体姿态检测</a:t>
            </a:r>
            <a:r>
              <a:rPr lang="en-US" altLang="zh-CN"/>
              <a:t>API</a:t>
            </a:r>
            <a:r>
              <a:rPr lang="zh-CN" altLang="en-US"/>
              <a:t>功能，是一个能够</a:t>
            </a:r>
            <a:r>
              <a:rPr lang="zh-CN" altLang="en-US">
                <a:solidFill>
                  <a:srgbClr val="7030A0"/>
                </a:solidFill>
              </a:rPr>
              <a:t>很好解决</a:t>
            </a:r>
            <a:r>
              <a:rPr lang="zh-CN" altLang="en-US">
                <a:solidFill>
                  <a:srgbClr val="7030A0"/>
                </a:solidFill>
                <a:sym typeface="+mn-ea"/>
              </a:rPr>
              <a:t>监控画面画质模糊，对嫌疑犯人脸识别不清</a:t>
            </a:r>
            <a:r>
              <a:rPr lang="zh-CN" altLang="en-US">
                <a:sym typeface="+mn-ea"/>
              </a:rPr>
              <a:t>的痛点</a:t>
            </a:r>
            <a:r>
              <a:rPr lang="zh-CN" altLang="en-US"/>
              <a:t>问题的工具类应用，我们与其他安防的功能和使用场景及人群不同，我们安防功能的主要加值体现在针对一般安保人员及普通用户，针对突发场景的监控盲区，针对手机抓拍画面的识别这些方面所产生的应用需求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78765" y="922020"/>
            <a:ext cx="1130109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这款 安防放大镜 APP 调取 Meitu 人像处理中的 人脸识别API ，包括</a:t>
            </a:r>
            <a:r>
              <a:rPr lang="zh-CN" altLang="en-US">
                <a:solidFill>
                  <a:srgbClr val="800080"/>
                </a:solidFill>
              </a:rPr>
              <a:t>人脸属性检测、图像质量分析、图像画质修复、图像背景去除、人脸关键点描述和肢体关键点检测</a:t>
            </a:r>
            <a:r>
              <a:rPr lang="zh-CN" altLang="en-US"/>
              <a:t> 模块。用户只需将</a:t>
            </a:r>
            <a:r>
              <a:rPr lang="zh-CN" altLang="en-US">
                <a:solidFill>
                  <a:srgbClr val="5D77F1"/>
                </a:solidFill>
              </a:rPr>
              <a:t>本地照片数据上传</a:t>
            </a:r>
            <a:r>
              <a:rPr lang="zh-CN" altLang="en-US"/>
              <a:t>，APP 会帮助识别犯罪现场获得的监控照片，用户可以针对自己的主要需求来</a:t>
            </a:r>
            <a:r>
              <a:rPr lang="zh-CN" altLang="en-US">
                <a:solidFill>
                  <a:srgbClr val="7030A0"/>
                </a:solidFill>
              </a:rPr>
              <a:t>获取嫌疑犯更清晰和有人脸特征标注的照片</a:t>
            </a:r>
            <a:r>
              <a:rPr lang="zh-CN" altLang="en-US"/>
              <a:t>。该 APP 抓住 监控画面画质模糊，对嫌疑犯人脸识别不清 的痛点，推出 “这一系列人脸识别” 模块，并绘制最小可行性产品原型 ，以期望会加快对嫌疑犯的侦查、锁定和排除速度。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09650" y="4723130"/>
            <a:ext cx="96970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所以才有了我们让看清不只是老司机的本领，亦可转化为普通人的甄别能力</a:t>
            </a:r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的开发愿景！</a:t>
            </a:r>
            <a:endParaRPr lang="zh-CN" altLang="en-US" b="1">
              <a:solidFill>
                <a:srgbClr val="5D77F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4101" name="组合 9"/>
          <p:cNvGrpSpPr/>
          <p:nvPr/>
        </p:nvGrpSpPr>
        <p:grpSpPr>
          <a:xfrm>
            <a:off x="277813" y="6240826"/>
            <a:ext cx="2192381" cy="510855"/>
            <a:chOff x="799" y="6318"/>
            <a:chExt cx="3453" cy="805"/>
          </a:xfrm>
        </p:grpSpPr>
        <p:sp>
          <p:nvSpPr>
            <p:cNvPr id="4102" name="文本框 7"/>
            <p:cNvSpPr txBox="1"/>
            <p:nvPr/>
          </p:nvSpPr>
          <p:spPr>
            <a:xfrm>
              <a:off x="800" y="6318"/>
              <a:ext cx="2535" cy="53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pPr algn="l"/>
              <a:r>
                <a:rPr lang="zh-CN" altLang="en-US" sz="1600" b="1">
                  <a:solidFill>
                    <a:schemeClr val="bg1"/>
                  </a:solidFill>
                  <a:latin typeface="Calibri" charset="0"/>
                  <a:ea typeface="宋体" charset="0"/>
                </a:rPr>
                <a:t>广州</a:t>
              </a:r>
              <a:r>
                <a:rPr lang="zh-CN" altLang="en-US" sz="1600" b="1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  <a:sym typeface="+mn-ea"/>
                </a:rPr>
                <a:t>安防放大镜</a:t>
              </a:r>
              <a:endPara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endParaRPr>
            </a:p>
          </p:txBody>
        </p:sp>
        <p:sp>
          <p:nvSpPr>
            <p:cNvPr id="4103" name="文本框 8"/>
            <p:cNvSpPr txBox="1"/>
            <p:nvPr/>
          </p:nvSpPr>
          <p:spPr>
            <a:xfrm>
              <a:off x="799" y="6640"/>
              <a:ext cx="345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sz="1400" b="1">
                  <a:solidFill>
                    <a:schemeClr val="bg1"/>
                  </a:solidFill>
                  <a:latin typeface="Calibri" charset="0"/>
                  <a:ea typeface="宋体" charset="0"/>
                </a:rPr>
                <a:t>http://www.anfang.com</a:t>
              </a:r>
              <a:endPara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endParaRPr>
            </a:p>
          </p:txBody>
        </p:sp>
      </p:grpSp>
      <p:sp>
        <p:nvSpPr>
          <p:cNvPr id="4104" name="文本框 12"/>
          <p:cNvSpPr txBox="1"/>
          <p:nvPr/>
        </p:nvSpPr>
        <p:spPr>
          <a:xfrm>
            <a:off x="277813" y="149225"/>
            <a:ext cx="109982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加值宣言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5" name="流程图: 延期 14"/>
          <p:cNvSpPr/>
          <p:nvPr/>
        </p:nvSpPr>
        <p:spPr>
          <a:xfrm>
            <a:off x="1718310" y="2211705"/>
            <a:ext cx="1228090" cy="2054225"/>
          </a:xfrm>
          <a:prstGeom prst="flowChartDelay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grpSp>
        <p:nvGrpSpPr>
          <p:cNvPr id="4106" name="组合 27"/>
          <p:cNvGrpSpPr/>
          <p:nvPr/>
        </p:nvGrpSpPr>
        <p:grpSpPr>
          <a:xfrm>
            <a:off x="3546475" y="2004695"/>
            <a:ext cx="571500" cy="571500"/>
            <a:chOff x="5904" y="2800"/>
            <a:chExt cx="902" cy="902"/>
          </a:xfrm>
        </p:grpSpPr>
        <p:sp>
          <p:nvSpPr>
            <p:cNvPr id="16" name="椭圆 15"/>
            <p:cNvSpPr/>
            <p:nvPr/>
          </p:nvSpPr>
          <p:spPr>
            <a:xfrm>
              <a:off x="5904" y="2800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4108" name="文本框 19"/>
            <p:cNvSpPr txBox="1"/>
            <p:nvPr/>
          </p:nvSpPr>
          <p:spPr>
            <a:xfrm>
              <a:off x="6111" y="2961"/>
              <a:ext cx="433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1</a:t>
              </a:r>
              <a:endPara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  <p:sp>
        <p:nvSpPr>
          <p:cNvPr id="17" name="椭圆 16"/>
          <p:cNvSpPr/>
          <p:nvPr/>
        </p:nvSpPr>
        <p:spPr>
          <a:xfrm>
            <a:off x="3546475" y="2776220"/>
            <a:ext cx="573088" cy="573088"/>
          </a:xfrm>
          <a:prstGeom prst="ellipse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110" name="文本框 20"/>
          <p:cNvSpPr txBox="1"/>
          <p:nvPr/>
        </p:nvSpPr>
        <p:spPr>
          <a:xfrm>
            <a:off x="3695700" y="2879408"/>
            <a:ext cx="32067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2</a:t>
            </a:r>
            <a:endParaRPr lang="en-US" altLang="zh-CN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grpSp>
        <p:nvGrpSpPr>
          <p:cNvPr id="4111" name="组合 29"/>
          <p:cNvGrpSpPr/>
          <p:nvPr/>
        </p:nvGrpSpPr>
        <p:grpSpPr>
          <a:xfrm>
            <a:off x="3546475" y="3577590"/>
            <a:ext cx="573088" cy="571500"/>
            <a:chOff x="6806" y="5271"/>
            <a:chExt cx="902" cy="902"/>
          </a:xfrm>
        </p:grpSpPr>
        <p:sp>
          <p:nvSpPr>
            <p:cNvPr id="18" name="椭圆 17"/>
            <p:cNvSpPr/>
            <p:nvPr/>
          </p:nvSpPr>
          <p:spPr>
            <a:xfrm>
              <a:off x="6806" y="5271"/>
              <a:ext cx="902" cy="902"/>
            </a:xfrm>
            <a:prstGeom prst="ellipse">
              <a:avLst/>
            </a:prstGeom>
            <a:solidFill>
              <a:srgbClr val="5D77F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zh-CN" altLang="en-US" strike="noStrike" noProof="1"/>
            </a:p>
          </p:txBody>
        </p:sp>
        <p:sp>
          <p:nvSpPr>
            <p:cNvPr id="4113" name="文本框 21"/>
            <p:cNvSpPr txBox="1"/>
            <p:nvPr/>
          </p:nvSpPr>
          <p:spPr>
            <a:xfrm>
              <a:off x="7040" y="5432"/>
              <a:ext cx="505" cy="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p>
              <a:r>
                <a:rPr lang="en-US" altLang="zh-CN" b="1">
                  <a:solidFill>
                    <a:schemeClr val="bg1"/>
                  </a:solidFill>
                  <a:latin typeface="苹方-简" panose="020B0400000000000000" charset="-122"/>
                  <a:ea typeface="苹方-简" panose="020B0400000000000000" charset="-122"/>
                </a:rPr>
                <a:t>3</a:t>
              </a:r>
              <a:endPara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endParaRPr>
            </a:p>
          </p:txBody>
        </p:sp>
      </p:grpSp>
      <p:sp>
        <p:nvSpPr>
          <p:cNvPr id="4117" name="文本框 23"/>
          <p:cNvSpPr txBox="1"/>
          <p:nvPr/>
        </p:nvSpPr>
        <p:spPr>
          <a:xfrm>
            <a:off x="4216400" y="2106295"/>
            <a:ext cx="4450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即将爆发的个性化安防应用市场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18" name="文本框 24"/>
          <p:cNvSpPr txBox="1"/>
          <p:nvPr/>
        </p:nvSpPr>
        <p:spPr>
          <a:xfrm>
            <a:off x="4171950" y="2879408"/>
            <a:ext cx="44500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在线的自主化监控资料甄别引擎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19" name="文本框 25"/>
          <p:cNvSpPr txBox="1"/>
          <p:nvPr/>
        </p:nvSpPr>
        <p:spPr>
          <a:xfrm>
            <a:off x="4216400" y="3679190"/>
            <a:ext cx="5059680" cy="4603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领先同类产品的肢体检测功能和技术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29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2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4130" name="文本框 42"/>
          <p:cNvSpPr txBox="1"/>
          <p:nvPr/>
        </p:nvSpPr>
        <p:spPr>
          <a:xfrm>
            <a:off x="1861820" y="2306955"/>
            <a:ext cx="551815" cy="131064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加值宣言</a:t>
            </a:r>
            <a:endParaRPr lang="zh-CN" altLang="en-US" sz="24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等腰三角形 12"/>
          <p:cNvSpPr/>
          <p:nvPr/>
        </p:nvSpPr>
        <p:spPr>
          <a:xfrm rot="16200000" flipH="1">
            <a:off x="7872923" y="2027240"/>
            <a:ext cx="2099313" cy="1809752"/>
          </a:xfrm>
          <a:prstGeom prst="triangle">
            <a:avLst>
              <a:gd name="adj" fmla="val 39002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5400000">
            <a:off x="9663625" y="2027242"/>
            <a:ext cx="2099313" cy="1809752"/>
          </a:xfrm>
          <a:prstGeom prst="triangle">
            <a:avLst>
              <a:gd name="adj" fmla="val 60781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6200000" flipH="1">
            <a:off x="9617717" y="1007117"/>
            <a:ext cx="2764974" cy="2383598"/>
          </a:xfrm>
          <a:prstGeom prst="triangle">
            <a:avLst>
              <a:gd name="adj" fmla="val 39002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353138" y="4895850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4800" b="1" dirty="0">
                <a:solidFill>
                  <a:srgbClr val="7030A0"/>
                </a:solidFill>
              </a:rPr>
              <a:t>感谢观看</a:t>
            </a:r>
            <a:endParaRPr lang="zh-CN" altLang="en-US" sz="4800" b="1" dirty="0">
              <a:solidFill>
                <a:srgbClr val="7030A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15975" y="4216806"/>
            <a:ext cx="328404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en-US" altLang="zh-CN" sz="4800" b="1" dirty="0">
                <a:solidFill>
                  <a:srgbClr val="7030A0"/>
                </a:solidFill>
              </a:rPr>
              <a:t>COMPANY</a:t>
            </a:r>
            <a:endParaRPr lang="en-US" altLang="zh-CN" sz="4800" b="1" dirty="0">
              <a:solidFill>
                <a:srgbClr val="7030A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441372" y="5852840"/>
            <a:ext cx="6558644" cy="33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pPr algn="r">
              <a:lnSpc>
                <a:spcPct val="114000"/>
              </a:lnSpc>
            </a:pPr>
            <a:r>
              <a:rPr lang="en-US" altLang="zh-CN" sz="1400" dirty="0">
                <a:solidFill>
                  <a:prstClr val="white">
                    <a:lumMod val="50000"/>
                  </a:prstClr>
                </a:solidFill>
              </a:rPr>
              <a:t>Thanks for  listening</a:t>
            </a:r>
            <a:endParaRPr lang="zh-CN" altLang="en-US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" y="11430"/>
            <a:ext cx="12215813" cy="291465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zh-CN" altLang="en-US" sz="3600" b="1" strike="noStrike" noProof="1">
                <a:latin typeface="苹方-简" panose="020B0400000000000000" charset="-122"/>
                <a:ea typeface="苹方-简" panose="020B0400000000000000" charset="-122"/>
              </a:rPr>
              <a:t>🐋 安防放大镜 🐋</a:t>
            </a:r>
            <a:endParaRPr lang="zh-CN" altLang="en-US" sz="3600" b="1" strike="noStrike" noProof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074" name="文本框 4"/>
          <p:cNvSpPr txBox="1"/>
          <p:nvPr/>
        </p:nvSpPr>
        <p:spPr>
          <a:xfrm>
            <a:off x="1921828" y="1755775"/>
            <a:ext cx="8372475" cy="95313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让看清不只是老司机的本领</a:t>
            </a:r>
            <a:endParaRPr lang="zh-CN" altLang="en-US" sz="2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2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亦可转化为普通人的甄别能力</a:t>
            </a:r>
            <a:endParaRPr lang="zh-CN" altLang="en-US" sz="2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1" name="等腰三角形 10"/>
          <p:cNvSpPr/>
          <p:nvPr/>
        </p:nvSpPr>
        <p:spPr>
          <a:xfrm rot="5400000">
            <a:off x="-119450" y="1033850"/>
            <a:ext cx="1732026" cy="1493126"/>
          </a:xfrm>
          <a:prstGeom prst="triangle">
            <a:avLst>
              <a:gd name="adj" fmla="val 60999"/>
            </a:avLst>
          </a:prstGeom>
          <a:solidFill>
            <a:srgbClr val="800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z="2000" strike="noStrike" noProof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z="2000" strike="noStrike" noProof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5128" name="文本框 2"/>
          <p:cNvSpPr txBox="1"/>
          <p:nvPr/>
        </p:nvSpPr>
        <p:spPr>
          <a:xfrm>
            <a:off x="277813" y="149225"/>
            <a:ext cx="453834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云端应用开启了崭新的个性化安防应用市场</a:t>
            </a:r>
            <a:endParaRPr lang="zh-CN" altLang="en-US" sz="1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5129" name="文本框 41"/>
          <p:cNvSpPr txBox="1"/>
          <p:nvPr/>
        </p:nvSpPr>
        <p:spPr>
          <a:xfrm>
            <a:off x="11728450" y="6383338"/>
            <a:ext cx="3200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3</a:t>
            </a:r>
            <a:endParaRPr lang="en-US" altLang="zh-CN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725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45237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http://www.anfang.com</a:t>
            </a:r>
            <a:endParaRPr lang="en-US" altLang="zh-CN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25145" y="1356995"/>
            <a:ext cx="4608195" cy="4404360"/>
          </a:xfrm>
          <a:prstGeom prst="rect">
            <a:avLst/>
          </a:prstGeom>
          <a:solidFill>
            <a:srgbClr val="7030A0"/>
          </a:solidFill>
          <a:ln w="57150">
            <a:solidFill>
              <a:srgbClr val="8000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510540" y="1356995"/>
            <a:ext cx="2172970" cy="2056130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6751320" y="1280160"/>
            <a:ext cx="4434840" cy="4434840"/>
          </a:xfrm>
          <a:prstGeom prst="ellipse">
            <a:avLst/>
          </a:prstGeom>
          <a:solidFill>
            <a:srgbClr val="7030A0"/>
          </a:solidFill>
          <a:ln w="57150">
            <a:solidFill>
              <a:srgbClr val="8000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525145" y="3413125"/>
            <a:ext cx="2143760" cy="2333625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5" idx="3"/>
          </p:cNvCxnSpPr>
          <p:nvPr/>
        </p:nvCxnSpPr>
        <p:spPr>
          <a:xfrm>
            <a:off x="2698115" y="3419475"/>
            <a:ext cx="2435225" cy="139700"/>
          </a:xfrm>
          <a:prstGeom prst="line">
            <a:avLst/>
          </a:prstGeom>
          <a:ln w="57150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8436610" y="2896870"/>
            <a:ext cx="1064260" cy="1064260"/>
          </a:xfrm>
          <a:prstGeom prst="ellipse">
            <a:avLst/>
          </a:prstGeom>
          <a:ln w="57150">
            <a:solidFill>
              <a:srgbClr val="8000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14" name="直接连接符 13"/>
          <p:cNvCxnSpPr>
            <a:endCxn id="10" idx="1"/>
          </p:cNvCxnSpPr>
          <p:nvPr/>
        </p:nvCxnSpPr>
        <p:spPr>
          <a:xfrm>
            <a:off x="7758430" y="1648460"/>
            <a:ext cx="833755" cy="1403985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0" idx="6"/>
            <a:endCxn id="13" idx="6"/>
          </p:cNvCxnSpPr>
          <p:nvPr/>
        </p:nvCxnSpPr>
        <p:spPr>
          <a:xfrm>
            <a:off x="9500870" y="3429000"/>
            <a:ext cx="1685290" cy="68580"/>
          </a:xfrm>
          <a:prstGeom prst="line">
            <a:avLst/>
          </a:prstGeom>
          <a:ln w="38100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" idx="3"/>
            <a:endCxn id="13" idx="3"/>
          </p:cNvCxnSpPr>
          <p:nvPr/>
        </p:nvCxnSpPr>
        <p:spPr>
          <a:xfrm flipH="1">
            <a:off x="7400925" y="3805555"/>
            <a:ext cx="1191260" cy="1259840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0330815" y="80899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客户收益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013450" y="808990"/>
            <a:ext cx="12833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客户痛点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0330815" y="5746750"/>
            <a:ext cx="1198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客户工作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18130" y="80899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收益创造方案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18130" y="584200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痛点解决方案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-52705" y="2552700"/>
            <a:ext cx="490220" cy="1361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产品和服务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986280" y="3019425"/>
            <a:ext cx="1502410" cy="728980"/>
          </a:xfrm>
          <a:prstGeom prst="rect">
            <a:avLst/>
          </a:prstGeom>
          <a:ln w="57150">
            <a:solidFill>
              <a:srgbClr val="80008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78660" y="3244215"/>
            <a:ext cx="1755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latin typeface="苹方-简" panose="020B0400000000000000" charset="-122"/>
                <a:ea typeface="苹方-简" panose="020B0400000000000000" charset="-122"/>
              </a:rPr>
              <a:t>价值设计主张</a:t>
            </a:r>
            <a:endParaRPr lang="zh-CN" altLang="en-US" sz="18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648700" y="32442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latin typeface="苹方-简" panose="020B0400000000000000" charset="-122"/>
                <a:ea typeface="苹方-简" panose="020B0400000000000000" charset="-122"/>
              </a:rPr>
              <a:t>用户</a:t>
            </a:r>
            <a:endParaRPr lang="zh-CN" altLang="en-US" sz="1800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62610" y="2436495"/>
            <a:ext cx="132588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使用安防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放大镜，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监控只需要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上传照片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即可分别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嫌疑犯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的</a:t>
            </a:r>
            <a:r>
              <a:rPr lang="zh-CN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人脸特征</a:t>
            </a:r>
            <a:endParaRPr lang="zh-CN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818130" y="151955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安防硬件广告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78660" y="4251960"/>
            <a:ext cx="3154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在突发时刻能够随时随地的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通过手机对嫌疑犯的人脸和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动作进行识别并且加快了对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嫌疑犯的侦查锁定和排除速度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865620" y="2552065"/>
            <a:ext cx="17830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在夜间的环境下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的监控会存在画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质画面模糊对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嫌疑犯人脸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识别不清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的客户痛点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436610" y="1808480"/>
            <a:ext cx="2468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提高甄别的速度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和扭转过去只能基于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老警察的判断力的情况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436610" y="4128770"/>
            <a:ext cx="2047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800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提高对治安案件高发地区的警察安保人员的嫌疑犯追踪工作效率</a:t>
            </a:r>
            <a:endParaRPr lang="zh-CN" altLang="en-US" sz="1800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" name="云形 39"/>
          <p:cNvSpPr/>
          <p:nvPr/>
        </p:nvSpPr>
        <p:spPr>
          <a:xfrm>
            <a:off x="2957513" y="3175000"/>
            <a:ext cx="5270500" cy="1150938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6153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4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6154" name="文本框 4"/>
          <p:cNvSpPr txBox="1"/>
          <p:nvPr/>
        </p:nvSpPr>
        <p:spPr>
          <a:xfrm>
            <a:off x="277813" y="149225"/>
            <a:ext cx="339217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在线个性化安防市场正经历变革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55" name="文本框 5"/>
          <p:cNvSpPr txBox="1"/>
          <p:nvPr/>
        </p:nvSpPr>
        <p:spPr>
          <a:xfrm>
            <a:off x="277813" y="838200"/>
            <a:ext cx="728916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来源多样的丰富影像监控</a:t>
            </a:r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无效与应用时代的个性化需求的安防</a:t>
            </a:r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识别矛盾</a:t>
            </a:r>
            <a:endParaRPr lang="zh-CN" altLang="en-US" b="1">
              <a:solidFill>
                <a:srgbClr val="5D77F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58775" y="1182688"/>
            <a:ext cx="11474450" cy="0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上箭头 12"/>
          <p:cNvSpPr/>
          <p:nvPr/>
        </p:nvSpPr>
        <p:spPr>
          <a:xfrm>
            <a:off x="984250" y="1878013"/>
            <a:ext cx="809625" cy="3417888"/>
          </a:xfrm>
          <a:prstGeom prst="upArrow">
            <a:avLst/>
          </a:prstGeom>
          <a:gradFill>
            <a:gsLst>
              <a:gs pos="36000">
                <a:srgbClr val="5D77F1">
                  <a:lumMod val="94000"/>
                  <a:alpha val="100000"/>
                </a:srgb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cxnSp>
        <p:nvCxnSpPr>
          <p:cNvPr id="14" name="直接连接符 13"/>
          <p:cNvCxnSpPr/>
          <p:nvPr/>
        </p:nvCxnSpPr>
        <p:spPr>
          <a:xfrm>
            <a:off x="1404938" y="1957388"/>
            <a:ext cx="9117013" cy="11113"/>
          </a:xfrm>
          <a:prstGeom prst="line">
            <a:avLst/>
          </a:prstGeom>
          <a:ln w="19050">
            <a:solidFill>
              <a:srgbClr val="5D77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244600" y="3435350"/>
            <a:ext cx="9277350" cy="0"/>
          </a:xfrm>
          <a:prstGeom prst="line">
            <a:avLst/>
          </a:prstGeom>
          <a:ln w="19050">
            <a:solidFill>
              <a:srgbClr val="5D77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1219200" y="4829175"/>
            <a:ext cx="9302750" cy="14288"/>
          </a:xfrm>
          <a:prstGeom prst="line">
            <a:avLst/>
          </a:prstGeom>
          <a:ln w="19050">
            <a:solidFill>
              <a:srgbClr val="5D77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1" name="文本框 16"/>
          <p:cNvSpPr txBox="1"/>
          <p:nvPr/>
        </p:nvSpPr>
        <p:spPr>
          <a:xfrm>
            <a:off x="1147763" y="4222750"/>
            <a:ext cx="460375" cy="5492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过去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62" name="文本框 17"/>
          <p:cNvSpPr txBox="1"/>
          <p:nvPr/>
        </p:nvSpPr>
        <p:spPr>
          <a:xfrm>
            <a:off x="1147763" y="2425700"/>
            <a:ext cx="460375" cy="5492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现在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2662238" y="5794375"/>
            <a:ext cx="1787525" cy="12700"/>
          </a:xfrm>
          <a:prstGeom prst="line">
            <a:avLst/>
          </a:prstGeom>
          <a:ln w="19050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V="1">
            <a:off x="4989513" y="5807075"/>
            <a:ext cx="1787525" cy="11113"/>
          </a:xfrm>
          <a:prstGeom prst="line">
            <a:avLst/>
          </a:prstGeom>
          <a:ln w="19050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7329488" y="5818188"/>
            <a:ext cx="1787525" cy="11113"/>
          </a:xfrm>
          <a:prstGeom prst="line">
            <a:avLst/>
          </a:prstGeom>
          <a:ln w="19050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66" name="文本框 21"/>
          <p:cNvSpPr txBox="1"/>
          <p:nvPr/>
        </p:nvSpPr>
        <p:spPr>
          <a:xfrm>
            <a:off x="2667000" y="5449888"/>
            <a:ext cx="17827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产生和消费方式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67" name="文本框 22"/>
          <p:cNvSpPr txBox="1"/>
          <p:nvPr/>
        </p:nvSpPr>
        <p:spPr>
          <a:xfrm>
            <a:off x="5322888" y="5461000"/>
            <a:ext cx="10972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使用方式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68" name="文本框 23"/>
          <p:cNvSpPr txBox="1"/>
          <p:nvPr/>
        </p:nvSpPr>
        <p:spPr>
          <a:xfrm>
            <a:off x="7902575" y="5449888"/>
            <a:ext cx="6413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终端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219200" y="4124325"/>
            <a:ext cx="9302750" cy="15875"/>
          </a:xfrm>
          <a:prstGeom prst="line">
            <a:avLst/>
          </a:prstGeom>
          <a:ln w="19050">
            <a:solidFill>
              <a:srgbClr val="5D77F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2682875" y="4164013"/>
            <a:ext cx="1751013" cy="630238"/>
          </a:xfrm>
          <a:prstGeom prst="round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7" name="椭圆 26"/>
          <p:cNvSpPr/>
          <p:nvPr/>
        </p:nvSpPr>
        <p:spPr>
          <a:xfrm>
            <a:off x="2822575" y="1984375"/>
            <a:ext cx="1417638" cy="1416050"/>
          </a:xfrm>
          <a:prstGeom prst="ellipse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8" name="椭圆 27"/>
          <p:cNvSpPr/>
          <p:nvPr/>
        </p:nvSpPr>
        <p:spPr>
          <a:xfrm>
            <a:off x="5156200" y="1984375"/>
            <a:ext cx="1417638" cy="1416050"/>
          </a:xfrm>
          <a:prstGeom prst="ellipse">
            <a:avLst/>
          </a:prstGeom>
          <a:solidFill>
            <a:srgbClr val="800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9" name="椭圆 28"/>
          <p:cNvSpPr/>
          <p:nvPr/>
        </p:nvSpPr>
        <p:spPr>
          <a:xfrm>
            <a:off x="7513638" y="1992313"/>
            <a:ext cx="1417638" cy="1417638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0" name="圆角矩形 29"/>
          <p:cNvSpPr/>
          <p:nvPr/>
        </p:nvSpPr>
        <p:spPr>
          <a:xfrm>
            <a:off x="4989513" y="4164013"/>
            <a:ext cx="1752600" cy="630238"/>
          </a:xfrm>
          <a:prstGeom prst="roundRect">
            <a:avLst/>
          </a:prstGeom>
          <a:solidFill>
            <a:srgbClr val="8000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1" name="圆角矩形 30"/>
          <p:cNvSpPr/>
          <p:nvPr/>
        </p:nvSpPr>
        <p:spPr>
          <a:xfrm>
            <a:off x="7346950" y="4164013"/>
            <a:ext cx="1751013" cy="630238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6176" name="文本框 31"/>
          <p:cNvSpPr txBox="1"/>
          <p:nvPr/>
        </p:nvSpPr>
        <p:spPr>
          <a:xfrm>
            <a:off x="3124200" y="2228850"/>
            <a:ext cx="896938" cy="11684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监控人流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云端识别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反馈看板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预测方案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77" name="文本框 32"/>
          <p:cNvSpPr txBox="1"/>
          <p:nvPr/>
        </p:nvSpPr>
        <p:spPr>
          <a:xfrm>
            <a:off x="7608570" y="4325938"/>
            <a:ext cx="1231265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监控机</a:t>
            </a:r>
            <a:r>
              <a:rPr lang="en-US" altLang="zh-CN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/PC</a:t>
            </a:r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端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78" name="文本框 33"/>
          <p:cNvSpPr txBox="1"/>
          <p:nvPr/>
        </p:nvSpPr>
        <p:spPr>
          <a:xfrm>
            <a:off x="7775575" y="2400935"/>
            <a:ext cx="896620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APP</a:t>
            </a:r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端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小程序端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79" name="文本框 34"/>
          <p:cNvSpPr txBox="1"/>
          <p:nvPr/>
        </p:nvSpPr>
        <p:spPr>
          <a:xfrm>
            <a:off x="4933950" y="4325938"/>
            <a:ext cx="1878330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查询繁琐</a:t>
            </a:r>
            <a:r>
              <a:rPr lang="en-US" altLang="zh-CN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/</a:t>
            </a:r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习得性无助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80" name="文本框 35"/>
          <p:cNvSpPr txBox="1"/>
          <p:nvPr/>
        </p:nvSpPr>
        <p:spPr>
          <a:xfrm>
            <a:off x="5156200" y="2508250"/>
            <a:ext cx="1432560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人流</a:t>
            </a:r>
            <a:r>
              <a:rPr lang="en-US" altLang="zh-CN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/</a:t>
            </a:r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甄别</a:t>
            </a:r>
            <a:r>
              <a:rPr lang="en-US" altLang="zh-CN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/</a:t>
            </a:r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管理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81" name="文本框 36"/>
          <p:cNvSpPr txBox="1"/>
          <p:nvPr/>
        </p:nvSpPr>
        <p:spPr>
          <a:xfrm>
            <a:off x="2843213" y="4237038"/>
            <a:ext cx="1431925" cy="52197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随机搜索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ctr"/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弱实时反馈识别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182" name="文本框 40"/>
          <p:cNvSpPr txBox="1"/>
          <p:nvPr/>
        </p:nvSpPr>
        <p:spPr>
          <a:xfrm>
            <a:off x="1847850" y="3565525"/>
            <a:ext cx="77749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系统性检索信息能力赋能</a:t>
            </a:r>
            <a:r>
              <a:rPr lang="en-US" altLang="zh-CN">
                <a:latin typeface="苹方-简" panose="020B0400000000000000" charset="-122"/>
                <a:ea typeface="苹方-简" panose="020B0400000000000000" charset="-122"/>
              </a:rPr>
              <a:t>-</a:t>
            </a:r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新基础设施云端技术变革</a:t>
            </a:r>
            <a:r>
              <a:rPr lang="en-US" altLang="zh-CN">
                <a:latin typeface="苹方-简" panose="020B0400000000000000" charset="-122"/>
                <a:ea typeface="苹方-简" panose="020B0400000000000000" charset="-122"/>
              </a:rPr>
              <a:t>-</a:t>
            </a:r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个性化安防的程序应用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" name="矩形 72"/>
          <p:cNvSpPr/>
          <p:nvPr/>
        </p:nvSpPr>
        <p:spPr>
          <a:xfrm>
            <a:off x="11010900" y="5340350"/>
            <a:ext cx="130175" cy="606425"/>
          </a:xfrm>
          <a:prstGeom prst="rect">
            <a:avLst/>
          </a:prstGeom>
          <a:solidFill>
            <a:srgbClr val="5D77F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" name="上箭头 71"/>
          <p:cNvSpPr/>
          <p:nvPr/>
        </p:nvSpPr>
        <p:spPr>
          <a:xfrm>
            <a:off x="4227513" y="5541963"/>
            <a:ext cx="249238" cy="406400"/>
          </a:xfrm>
          <a:prstGeom prst="upArrow">
            <a:avLst/>
          </a:prstGeom>
          <a:solidFill>
            <a:srgbClr val="5D77F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178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5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7179" name="文本框 6"/>
          <p:cNvSpPr txBox="1"/>
          <p:nvPr/>
        </p:nvSpPr>
        <p:spPr>
          <a:xfrm>
            <a:off x="277813" y="149225"/>
            <a:ext cx="48310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安防放大镜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独特的自主化监控资料甄别引擎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80" name="文本框 12"/>
          <p:cNvSpPr txBox="1"/>
          <p:nvPr/>
        </p:nvSpPr>
        <p:spPr>
          <a:xfrm>
            <a:off x="277813" y="838200"/>
            <a:ext cx="52260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最好的满足了更自主、更关键、更系统的识别体验</a:t>
            </a:r>
            <a:endParaRPr lang="zh-CN" altLang="en-US" b="1">
              <a:solidFill>
                <a:srgbClr val="5D77F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358775" y="1182688"/>
            <a:ext cx="11474450" cy="0"/>
          </a:xfrm>
          <a:prstGeom prst="line">
            <a:avLst/>
          </a:prstGeom>
          <a:ln w="28575">
            <a:solidFill>
              <a:srgbClr val="5D77F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23863" y="1778000"/>
            <a:ext cx="1930400" cy="3778250"/>
          </a:xfrm>
          <a:prstGeom prst="rect">
            <a:avLst/>
          </a:prstGeom>
          <a:solidFill>
            <a:schemeClr val="bg1"/>
          </a:solidFill>
          <a:ln w="19050">
            <a:solidFill>
              <a:srgbClr val="5D77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6" name="矩形 15"/>
          <p:cNvSpPr/>
          <p:nvPr/>
        </p:nvSpPr>
        <p:spPr>
          <a:xfrm>
            <a:off x="3076575" y="1778000"/>
            <a:ext cx="2717800" cy="3778250"/>
          </a:xfrm>
          <a:prstGeom prst="rect">
            <a:avLst/>
          </a:prstGeom>
          <a:solidFill>
            <a:schemeClr val="bg1"/>
          </a:solidFill>
          <a:ln w="19050">
            <a:solidFill>
              <a:srgbClr val="5D77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7" name="矩形 16"/>
          <p:cNvSpPr/>
          <p:nvPr/>
        </p:nvSpPr>
        <p:spPr>
          <a:xfrm>
            <a:off x="6616700" y="1763713"/>
            <a:ext cx="3321050" cy="3778250"/>
          </a:xfrm>
          <a:prstGeom prst="rect">
            <a:avLst/>
          </a:prstGeom>
          <a:solidFill>
            <a:schemeClr val="bg1"/>
          </a:solidFill>
          <a:ln w="19050">
            <a:solidFill>
              <a:srgbClr val="5D77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185" name="文本框 17"/>
          <p:cNvSpPr txBox="1"/>
          <p:nvPr/>
        </p:nvSpPr>
        <p:spPr>
          <a:xfrm>
            <a:off x="890588" y="1323975"/>
            <a:ext cx="995362" cy="3365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u="sng">
                <a:latin typeface="苹方-简" panose="020B0400000000000000" charset="-122"/>
                <a:ea typeface="苹方-简" panose="020B0400000000000000" charset="-122"/>
              </a:rPr>
              <a:t>信息来源</a:t>
            </a:r>
            <a:endParaRPr lang="zh-CN" altLang="en-US" sz="1600" u="sng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86" name="文本框 18"/>
          <p:cNvSpPr txBox="1"/>
          <p:nvPr/>
        </p:nvSpPr>
        <p:spPr>
          <a:xfrm>
            <a:off x="3227388" y="1323975"/>
            <a:ext cx="241808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u="sng">
                <a:latin typeface="苹方-简" panose="020B0400000000000000" charset="-122"/>
                <a:ea typeface="苹方-简" panose="020B0400000000000000" charset="-122"/>
              </a:rPr>
              <a:t>自主化监控资料甄别引擎</a:t>
            </a:r>
            <a:endParaRPr lang="zh-CN" altLang="en-US" sz="1600" u="sng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87" name="文本框 19"/>
          <p:cNvSpPr txBox="1"/>
          <p:nvPr/>
        </p:nvSpPr>
        <p:spPr>
          <a:xfrm>
            <a:off x="7062788" y="1323975"/>
            <a:ext cx="2345690" cy="33718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600" u="sng">
                <a:latin typeface="苹方-简" panose="020B0400000000000000" charset="-122"/>
                <a:ea typeface="苹方-简" panose="020B0400000000000000" charset="-122"/>
              </a:rPr>
              <a:t>安防放大镜</a:t>
            </a:r>
            <a:r>
              <a:rPr lang="zh-CN" altLang="en-US" sz="1600" u="sng">
                <a:latin typeface="苹方-简" panose="020B0400000000000000" charset="-122"/>
                <a:ea typeface="苹方-简" panose="020B0400000000000000" charset="-122"/>
              </a:rPr>
              <a:t>APP版</a:t>
            </a:r>
            <a:r>
              <a:rPr lang="en-US" altLang="zh-CN" sz="1600" u="sng">
                <a:latin typeface="苹方-简" panose="020B0400000000000000" charset="-122"/>
                <a:ea typeface="苹方-简" panose="020B0400000000000000" charset="-122"/>
              </a:rPr>
              <a:t>Demo</a:t>
            </a:r>
            <a:endParaRPr lang="en-US" altLang="zh-CN" sz="1600" u="sng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08000" y="1909763"/>
            <a:ext cx="1762125" cy="417513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2" name="矩形 21"/>
          <p:cNvSpPr/>
          <p:nvPr/>
        </p:nvSpPr>
        <p:spPr>
          <a:xfrm>
            <a:off x="508000" y="2417763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3" name="矩形 22"/>
          <p:cNvSpPr/>
          <p:nvPr/>
        </p:nvSpPr>
        <p:spPr>
          <a:xfrm>
            <a:off x="508000" y="2930525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4" name="矩形 23"/>
          <p:cNvSpPr/>
          <p:nvPr/>
        </p:nvSpPr>
        <p:spPr>
          <a:xfrm>
            <a:off x="508000" y="3459163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5" name="矩形 24"/>
          <p:cNvSpPr/>
          <p:nvPr/>
        </p:nvSpPr>
        <p:spPr>
          <a:xfrm>
            <a:off x="508000" y="3967163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6" name="矩形 25"/>
          <p:cNvSpPr/>
          <p:nvPr/>
        </p:nvSpPr>
        <p:spPr>
          <a:xfrm>
            <a:off x="508000" y="4471988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27" name="矩形 26"/>
          <p:cNvSpPr/>
          <p:nvPr/>
        </p:nvSpPr>
        <p:spPr>
          <a:xfrm>
            <a:off x="508000" y="4997450"/>
            <a:ext cx="1762125" cy="417513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195" name="文本框 27"/>
          <p:cNvSpPr txBox="1"/>
          <p:nvPr/>
        </p:nvSpPr>
        <p:spPr>
          <a:xfrm>
            <a:off x="623570" y="1909763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海康威视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平台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96" name="文本框 28"/>
          <p:cNvSpPr txBox="1"/>
          <p:nvPr/>
        </p:nvSpPr>
        <p:spPr>
          <a:xfrm>
            <a:off x="623570" y="2467610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宇视科技平台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97" name="文本框 29"/>
          <p:cNvSpPr txBox="1"/>
          <p:nvPr/>
        </p:nvSpPr>
        <p:spPr>
          <a:xfrm>
            <a:off x="623253" y="2954973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苏州科达平台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99" name="文本框 31"/>
          <p:cNvSpPr txBox="1"/>
          <p:nvPr/>
        </p:nvSpPr>
        <p:spPr>
          <a:xfrm>
            <a:off x="661353" y="3967480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社区治安监控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00" name="文本框 32"/>
          <p:cNvSpPr txBox="1"/>
          <p:nvPr/>
        </p:nvSpPr>
        <p:spPr>
          <a:xfrm>
            <a:off x="661670" y="4497388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私人监控设备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01" name="文本框 33"/>
          <p:cNvSpPr txBox="1"/>
          <p:nvPr/>
        </p:nvSpPr>
        <p:spPr>
          <a:xfrm>
            <a:off x="661353" y="5046345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个人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手机抓拍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5" name="五边形 34"/>
          <p:cNvSpPr/>
          <p:nvPr/>
        </p:nvSpPr>
        <p:spPr>
          <a:xfrm>
            <a:off x="2441575" y="2466975"/>
            <a:ext cx="584200" cy="2371725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03" name="文本框 35"/>
          <p:cNvSpPr txBox="1"/>
          <p:nvPr/>
        </p:nvSpPr>
        <p:spPr>
          <a:xfrm>
            <a:off x="2441575" y="2986088"/>
            <a:ext cx="460375" cy="1004887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实时获取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87963" y="1873250"/>
            <a:ext cx="417513" cy="1978025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8" name="矩形 37"/>
          <p:cNvSpPr/>
          <p:nvPr/>
        </p:nvSpPr>
        <p:spPr>
          <a:xfrm>
            <a:off x="4772025" y="1873250"/>
            <a:ext cx="417513" cy="1978025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39" name="矩形 38"/>
          <p:cNvSpPr/>
          <p:nvPr/>
        </p:nvSpPr>
        <p:spPr>
          <a:xfrm>
            <a:off x="4227513" y="1873250"/>
            <a:ext cx="417513" cy="1978025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0" name="矩形 39"/>
          <p:cNvSpPr/>
          <p:nvPr/>
        </p:nvSpPr>
        <p:spPr>
          <a:xfrm>
            <a:off x="3690938" y="1873250"/>
            <a:ext cx="417513" cy="1978025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1" name="矩形 40"/>
          <p:cNvSpPr/>
          <p:nvPr/>
        </p:nvSpPr>
        <p:spPr>
          <a:xfrm>
            <a:off x="3149600" y="1873250"/>
            <a:ext cx="417513" cy="1978025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3" name="矩形 42"/>
          <p:cNvSpPr/>
          <p:nvPr/>
        </p:nvSpPr>
        <p:spPr>
          <a:xfrm>
            <a:off x="3162300" y="3948113"/>
            <a:ext cx="2538413" cy="635000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4" name="矩形 43"/>
          <p:cNvSpPr/>
          <p:nvPr/>
        </p:nvSpPr>
        <p:spPr>
          <a:xfrm>
            <a:off x="3167063" y="4678363"/>
            <a:ext cx="2538413" cy="736600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11" name="文本框 47"/>
          <p:cNvSpPr txBox="1"/>
          <p:nvPr/>
        </p:nvSpPr>
        <p:spPr>
          <a:xfrm>
            <a:off x="4760913" y="1909763"/>
            <a:ext cx="428625" cy="1941512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嫌疑路径发展线预测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2" name="文本框 52"/>
          <p:cNvSpPr txBox="1"/>
          <p:nvPr/>
        </p:nvSpPr>
        <p:spPr>
          <a:xfrm>
            <a:off x="4227513" y="1898650"/>
            <a:ext cx="428625" cy="192595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系统性监控资料建模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3" name="文本框 54"/>
          <p:cNvSpPr txBox="1"/>
          <p:nvPr/>
        </p:nvSpPr>
        <p:spPr>
          <a:xfrm>
            <a:off x="5276850" y="2001838"/>
            <a:ext cx="428625" cy="172212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监控发展人流建模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4" name="文本框 55"/>
          <p:cNvSpPr txBox="1"/>
          <p:nvPr/>
        </p:nvSpPr>
        <p:spPr>
          <a:xfrm>
            <a:off x="3679825" y="1873250"/>
            <a:ext cx="428625" cy="192595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监控识别执行力分析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5" name="文本框 56"/>
          <p:cNvSpPr txBox="1"/>
          <p:nvPr/>
        </p:nvSpPr>
        <p:spPr>
          <a:xfrm>
            <a:off x="3138488" y="1974850"/>
            <a:ext cx="428625" cy="1722438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交付完整执行方案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6" name="文本框 57"/>
          <p:cNvSpPr txBox="1"/>
          <p:nvPr/>
        </p:nvSpPr>
        <p:spPr>
          <a:xfrm>
            <a:off x="3138488" y="3990975"/>
            <a:ext cx="2628900" cy="58356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人脸识别技术等各类监控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识别数据的基础收集和处理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17" name="文本框 58"/>
          <p:cNvSpPr txBox="1"/>
          <p:nvPr/>
        </p:nvSpPr>
        <p:spPr>
          <a:xfrm>
            <a:off x="3219450" y="4756150"/>
            <a:ext cx="2424113" cy="5842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可扩展、高性能、海量数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据存储和运算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0" name="等腰三角形 59"/>
          <p:cNvSpPr/>
          <p:nvPr/>
        </p:nvSpPr>
        <p:spPr>
          <a:xfrm rot="16200000">
            <a:off x="4656931" y="3337719"/>
            <a:ext cx="3092450" cy="630238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61" name="五边形 60"/>
          <p:cNvSpPr/>
          <p:nvPr/>
        </p:nvSpPr>
        <p:spPr>
          <a:xfrm>
            <a:off x="10039350" y="2382838"/>
            <a:ext cx="584200" cy="2538413"/>
          </a:xfrm>
          <a:prstGeom prst="homePlat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20" name="文本框 64"/>
          <p:cNvSpPr txBox="1"/>
          <p:nvPr/>
        </p:nvSpPr>
        <p:spPr>
          <a:xfrm>
            <a:off x="10039350" y="2805113"/>
            <a:ext cx="460375" cy="16922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>
                <a:latin typeface="苹方-简" panose="020B0400000000000000" charset="-122"/>
                <a:ea typeface="苹方-简" panose="020B0400000000000000" charset="-122"/>
              </a:rPr>
              <a:t>多信息聚合看板</a:t>
            </a:r>
            <a:endParaRPr lang="zh-CN" altLang="en-US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0868025" y="1898650"/>
            <a:ext cx="417513" cy="3492500"/>
          </a:xfrm>
          <a:prstGeom prst="rect">
            <a:avLst/>
          </a:prstGeom>
          <a:solidFill>
            <a:srgbClr val="5D77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24" name="文本框 69"/>
          <p:cNvSpPr txBox="1"/>
          <p:nvPr/>
        </p:nvSpPr>
        <p:spPr>
          <a:xfrm>
            <a:off x="10876280" y="2001838"/>
            <a:ext cx="398145" cy="3303270"/>
          </a:xfrm>
          <a:prstGeom prst="rect">
            <a:avLst/>
          </a:prstGeom>
          <a:noFill/>
          <a:ln w="9525">
            <a:noFill/>
          </a:ln>
        </p:spPr>
        <p:txBody>
          <a:bodyPr vert="eaVert" wrap="none" anchor="t">
            <a:spAutoFit/>
          </a:bodyPr>
          <a:p>
            <a:r>
              <a:rPr lang="zh-CN" altLang="en-US" sz="14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满足众多监控的不同识别能力和目标需求</a:t>
            </a:r>
            <a:endParaRPr lang="zh-CN" altLang="en-US" sz="14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1" name="直角上箭头 70"/>
          <p:cNvSpPr/>
          <p:nvPr/>
        </p:nvSpPr>
        <p:spPr>
          <a:xfrm flipH="1">
            <a:off x="1214438" y="5556250"/>
            <a:ext cx="9926638" cy="523875"/>
          </a:xfrm>
          <a:prstGeom prst="bentUpArrow">
            <a:avLst/>
          </a:prstGeom>
          <a:solidFill>
            <a:srgbClr val="5D77F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26" name="文本框 73"/>
          <p:cNvSpPr txBox="1"/>
          <p:nvPr/>
        </p:nvSpPr>
        <p:spPr>
          <a:xfrm>
            <a:off x="4508500" y="5665788"/>
            <a:ext cx="6606540" cy="30670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1400" b="1" u="sng">
                <a:latin typeface="苹方-简" panose="020B0400000000000000" charset="-122"/>
                <a:ea typeface="苹方-简" panose="020B0400000000000000" charset="-122"/>
              </a:rPr>
              <a:t>监控的嫌疑路径发展全景人流、单个任务识别需求、识别执行能力与识别情绪信息</a:t>
            </a:r>
            <a:endParaRPr lang="zh-CN" altLang="en-US" sz="1400" b="1" u="sng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5" name="上箭头 74"/>
          <p:cNvSpPr/>
          <p:nvPr/>
        </p:nvSpPr>
        <p:spPr>
          <a:xfrm>
            <a:off x="2465388" y="4838700"/>
            <a:ext cx="250825" cy="1108075"/>
          </a:xfrm>
          <a:prstGeom prst="upArrow">
            <a:avLst/>
          </a:prstGeom>
          <a:solidFill>
            <a:srgbClr val="5D77F1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7228" name="文本框 75"/>
          <p:cNvSpPr txBox="1"/>
          <p:nvPr/>
        </p:nvSpPr>
        <p:spPr>
          <a:xfrm>
            <a:off x="1171575" y="5591175"/>
            <a:ext cx="336550" cy="70326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000" b="1">
                <a:latin typeface="苹方-简" panose="020B0400000000000000" charset="-122"/>
                <a:ea typeface="苹方-简" panose="020B0400000000000000" charset="-122"/>
              </a:rPr>
              <a:t>外部信息</a:t>
            </a:r>
            <a:endParaRPr lang="zh-CN" altLang="en-US" sz="10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29" name="文本框 76"/>
          <p:cNvSpPr txBox="1"/>
          <p:nvPr/>
        </p:nvSpPr>
        <p:spPr>
          <a:xfrm>
            <a:off x="2422525" y="4938713"/>
            <a:ext cx="336550" cy="1009650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000" b="1">
                <a:latin typeface="苹方-简" panose="020B0400000000000000" charset="-122"/>
                <a:ea typeface="苹方-简" panose="020B0400000000000000" charset="-122"/>
              </a:rPr>
              <a:t>高效系统性信息</a:t>
            </a:r>
            <a:endParaRPr lang="zh-CN" altLang="en-US" sz="10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7230" name="文本框 77"/>
          <p:cNvSpPr txBox="1"/>
          <p:nvPr/>
        </p:nvSpPr>
        <p:spPr>
          <a:xfrm>
            <a:off x="4171950" y="5591175"/>
            <a:ext cx="336550" cy="703263"/>
          </a:xfrm>
          <a:prstGeom prst="rect">
            <a:avLst/>
          </a:prstGeom>
          <a:noFill/>
          <a:ln w="9525">
            <a:noFill/>
          </a:ln>
        </p:spPr>
        <p:txBody>
          <a:bodyPr vert="eaVert" wrap="square" anchor="t">
            <a:spAutoFit/>
          </a:bodyPr>
          <a:p>
            <a:r>
              <a:rPr lang="zh-CN" altLang="en-US" sz="1000" b="1">
                <a:latin typeface="苹方-简" panose="020B0400000000000000" charset="-122"/>
                <a:ea typeface="苹方-简" panose="020B0400000000000000" charset="-122"/>
              </a:rPr>
              <a:t>闭环</a:t>
            </a:r>
            <a:endParaRPr lang="zh-CN" altLang="en-US" sz="1000" b="1">
              <a:latin typeface="苹方-简" panose="020B0400000000000000" charset="-122"/>
              <a:ea typeface="苹方-简" panose="020B0400000000000000" charset="-122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33235" y="1831340"/>
            <a:ext cx="943610" cy="18167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0" y="1788160"/>
            <a:ext cx="962660" cy="1859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5060" y="1833245"/>
            <a:ext cx="946785" cy="18053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235" y="3697605"/>
            <a:ext cx="2240915" cy="1717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1130" y="3724275"/>
            <a:ext cx="1908175" cy="1717040"/>
          </a:xfrm>
          <a:prstGeom prst="rect">
            <a:avLst/>
          </a:prstGeom>
        </p:spPr>
      </p:pic>
      <p:sp>
        <p:nvSpPr>
          <p:cNvPr id="2" name="文本框 31"/>
          <p:cNvSpPr txBox="1"/>
          <p:nvPr/>
        </p:nvSpPr>
        <p:spPr>
          <a:xfrm>
            <a:off x="661353" y="3482975"/>
            <a:ext cx="155829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公安监控平台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8200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6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8201" name="文本框 5"/>
          <p:cNvSpPr txBox="1"/>
          <p:nvPr/>
        </p:nvSpPr>
        <p:spPr>
          <a:xfrm>
            <a:off x="277813" y="149225"/>
            <a:ext cx="5518785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实际案例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基于肢体检测识别能力的个性化识别应用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3" name="图片 2" descr="嫌疑犯2监控画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1022350"/>
            <a:ext cx="2370455" cy="1778635"/>
          </a:xfrm>
          <a:prstGeom prst="rect">
            <a:avLst/>
          </a:prstGeom>
        </p:spPr>
      </p:pic>
      <p:pic>
        <p:nvPicPr>
          <p:cNvPr id="5" name="图片 4" descr="嫌疑犯2修复后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5940" y="3776980"/>
            <a:ext cx="3098165" cy="23234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65" y="3145790"/>
            <a:ext cx="2373630" cy="29546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540" y="1022350"/>
            <a:ext cx="3657600" cy="2286000"/>
          </a:xfrm>
          <a:prstGeom prst="rect">
            <a:avLst/>
          </a:prstGeom>
        </p:spPr>
      </p:pic>
      <p:pic>
        <p:nvPicPr>
          <p:cNvPr id="8" name="图片 7" descr="嫌疑犯2证件照后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115" y="1023620"/>
            <a:ext cx="1697355" cy="21221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835" y="784225"/>
            <a:ext cx="3606800" cy="53162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4140" y="3484880"/>
            <a:ext cx="2081530" cy="261556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948170" y="573214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关键点检测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834505" y="260477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人脸属性识别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01370" y="24326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监控模糊画面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1370" y="57848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肢体动作检测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61665" y="5732145"/>
            <a:ext cx="2926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图像质量还原后像素点增多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9224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7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9225" name="文本框 4"/>
          <p:cNvSpPr txBox="1"/>
          <p:nvPr/>
        </p:nvSpPr>
        <p:spPr>
          <a:xfrm>
            <a:off x="277813" y="149225"/>
            <a:ext cx="39141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核心价值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简单易用的数据上传方式</a:t>
            </a:r>
            <a:endParaRPr lang="en-US" altLang="zh-CN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10" y="676275"/>
            <a:ext cx="3007995" cy="5505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055" y="781685"/>
            <a:ext cx="2835275" cy="545909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53130" y="781685"/>
            <a:ext cx="526288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对于突发的监控场景来说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特别是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人流量密集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和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案件高发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的地区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突发的监控场景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使用人工方法对嫌疑犯甄别是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远远不能够满足于当下治安管理要求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这个时候，拥有一个</a:t>
            </a:r>
            <a:r>
              <a:rPr lang="zh-CN" altLang="en-US" sz="24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操作便捷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和</a:t>
            </a:r>
            <a:r>
              <a:rPr lang="zh-CN" altLang="en-US" sz="24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交互轻松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的移动端甄别系统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将能够很快速的对嫌疑犯的关键信息特质进行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甄别筛选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以此更有效地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  <a:sym typeface="+mn-ea"/>
              </a:rPr>
              <a:t>排查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嫌疑犯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0248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8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0249" name="文本框 4"/>
          <p:cNvSpPr txBox="1"/>
          <p:nvPr/>
        </p:nvSpPr>
        <p:spPr>
          <a:xfrm>
            <a:off x="277813" y="148590"/>
            <a:ext cx="366141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核心价值</a:t>
            </a:r>
            <a:r>
              <a:rPr lang="en-US" altLang="zh-CN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 - </a:t>
            </a:r>
            <a:r>
              <a:rPr lang="zh-CN" altLang="en-US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基于</a:t>
            </a:r>
            <a:r>
              <a:rPr lang="en-US" altLang="zh-CN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</a:rPr>
              <a:t>AI</a:t>
            </a:r>
            <a:r>
              <a:rPr lang="zh-CN" altLang="en-US" sz="18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的基础排查手段</a:t>
            </a:r>
            <a:endParaRPr lang="zh-CN" altLang="en-US" sz="18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4995" y="776605"/>
            <a:ext cx="3888105" cy="3495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555" y="776605"/>
            <a:ext cx="3435350" cy="4449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5440" y="776605"/>
            <a:ext cx="2769235" cy="53073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9535" y="2214245"/>
            <a:ext cx="5669280" cy="26765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首先我们通过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背景去除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来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减少</a:t>
            </a:r>
            <a:endParaRPr lang="zh-CN" altLang="en-US" sz="2400">
              <a:solidFill>
                <a:srgbClr val="7030A0"/>
              </a:solidFill>
              <a:latin typeface="苹方-简" panose="020B0400000000000000" charset="-122"/>
              <a:ea typeface="苹方-简" panose="020B0400000000000000" charset="-122"/>
            </a:endParaRPr>
          </a:p>
          <a:p>
            <a:pPr algn="l"/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对人脸信息特征的干扰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pPr algn="l"/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继而使用我们的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人脸关键点描述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pPr algn="l"/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来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勾勒人脸的信息特征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。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pPr algn="l"/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随后我们使用</a:t>
            </a:r>
            <a:r>
              <a:rPr lang="zh-CN" altLang="en-US" sz="24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人脸属性检测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，</a:t>
            </a:r>
            <a:endParaRPr lang="zh-CN" altLang="en-US" sz="2400">
              <a:latin typeface="苹方-简" panose="020B0400000000000000" charset="-122"/>
              <a:ea typeface="苹方-简" panose="020B0400000000000000" charset="-122"/>
            </a:endParaRPr>
          </a:p>
          <a:p>
            <a:pPr algn="l"/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  <a:sym typeface="+mn-ea"/>
              </a:rPr>
              <a:t>来对其</a:t>
            </a:r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年龄、情绪、性别</a:t>
            </a:r>
            <a:endParaRPr lang="zh-CN" altLang="en-US" sz="2400">
              <a:solidFill>
                <a:srgbClr val="7030A0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  <a:p>
            <a:pPr algn="l"/>
            <a:r>
              <a:rPr lang="zh-CN" altLang="en-US" sz="24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人种、肤色、眼睛、眼眶</a:t>
            </a:r>
            <a:r>
              <a:rPr lang="zh-CN" altLang="en-US" sz="2400">
                <a:latin typeface="苹方-简" panose="020B0400000000000000" charset="-122"/>
                <a:ea typeface="苹方-简" panose="020B0400000000000000" charset="-122"/>
              </a:rPr>
              <a:t>的类型进行排查</a:t>
            </a:r>
            <a:endParaRPr lang="zh-CN" alt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矩形 10"/>
          <p:cNvSpPr/>
          <p:nvPr/>
        </p:nvSpPr>
        <p:spPr>
          <a:xfrm>
            <a:off x="-12700" y="5080"/>
            <a:ext cx="12217400" cy="655320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4" name="矩形 3"/>
          <p:cNvSpPr/>
          <p:nvPr/>
        </p:nvSpPr>
        <p:spPr>
          <a:xfrm>
            <a:off x="-23812" y="6240463"/>
            <a:ext cx="12215813" cy="655638"/>
          </a:xfrm>
          <a:prstGeom prst="rect">
            <a:avLst/>
          </a:prstGeom>
          <a:solidFill>
            <a:srgbClr val="5D77F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zh-CN" altLang="en-US" strike="noStrike" noProof="1"/>
          </a:p>
        </p:txBody>
      </p:sp>
      <p:sp>
        <p:nvSpPr>
          <p:cNvPr id="11272" name="文本框 41"/>
          <p:cNvSpPr txBox="1"/>
          <p:nvPr/>
        </p:nvSpPr>
        <p:spPr>
          <a:xfrm>
            <a:off x="11728450" y="6383338"/>
            <a:ext cx="30956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>
                <a:solidFill>
                  <a:schemeClr val="bg1"/>
                </a:solidFill>
                <a:latin typeface="Calibri" charset="0"/>
                <a:ea typeface="宋体" charset="0"/>
              </a:rPr>
              <a:t>9</a:t>
            </a:r>
            <a:endParaRPr lang="en-US" altLang="zh-CN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sp>
        <p:nvSpPr>
          <p:cNvPr id="11273" name="文本框 4"/>
          <p:cNvSpPr txBox="1"/>
          <p:nvPr/>
        </p:nvSpPr>
        <p:spPr>
          <a:xfrm>
            <a:off x="277813" y="149225"/>
            <a:ext cx="391414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核心价值</a:t>
            </a:r>
            <a:r>
              <a:rPr lang="en-US" altLang="zh-CN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 - </a:t>
            </a:r>
            <a:r>
              <a:rPr lang="zh-CN" altLang="en-US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宋体" charset="0"/>
              </a:rPr>
              <a:t>多种可供选择的加值功能</a:t>
            </a:r>
            <a:endParaRPr lang="zh-CN" altLang="en-US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宋体" charset="0"/>
            </a:endParaRPr>
          </a:p>
        </p:txBody>
      </p:sp>
      <p:sp>
        <p:nvSpPr>
          <p:cNvPr id="4102" name="文本框 7"/>
          <p:cNvSpPr txBox="1"/>
          <p:nvPr/>
        </p:nvSpPr>
        <p:spPr>
          <a:xfrm>
            <a:off x="278448" y="6240826"/>
            <a:ext cx="1609524" cy="336974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l"/>
            <a:r>
              <a:rPr lang="zh-CN" altLang="en-US" sz="1600" b="1">
                <a:solidFill>
                  <a:schemeClr val="bg1"/>
                </a:solidFill>
                <a:latin typeface="Calibri" charset="0"/>
                <a:ea typeface="宋体" charset="0"/>
              </a:rPr>
              <a:t>广州</a:t>
            </a:r>
            <a:r>
              <a:rPr lang="zh-CN" altLang="en-US" sz="1600" b="1">
                <a:solidFill>
                  <a:schemeClr val="bg1"/>
                </a:solidFill>
                <a:latin typeface="苹方-简" panose="020B0400000000000000" charset="-122"/>
                <a:ea typeface="苹方-简" panose="020B0400000000000000" charset="-122"/>
                <a:sym typeface="+mn-ea"/>
              </a:rPr>
              <a:t>安防放大镜</a:t>
            </a:r>
            <a:endParaRPr lang="zh-CN" altLang="en-US" sz="1600" b="1">
              <a:solidFill>
                <a:schemeClr val="bg1"/>
              </a:solidFill>
              <a:latin typeface="苹方-简" panose="020B0400000000000000" charset="-122"/>
              <a:ea typeface="苹方-简" panose="020B0400000000000000" charset="-122"/>
              <a:sym typeface="+mn-ea"/>
            </a:endParaRPr>
          </a:p>
        </p:txBody>
      </p:sp>
      <p:sp>
        <p:nvSpPr>
          <p:cNvPr id="4103" name="文本框 8"/>
          <p:cNvSpPr txBox="1"/>
          <p:nvPr/>
        </p:nvSpPr>
        <p:spPr>
          <a:xfrm>
            <a:off x="277813" y="6445169"/>
            <a:ext cx="2192381" cy="306513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1400" b="1">
                <a:solidFill>
                  <a:schemeClr val="bg1"/>
                </a:solidFill>
                <a:latin typeface="Calibri" charset="0"/>
                <a:ea typeface="宋体" charset="0"/>
              </a:rPr>
              <a:t>http://www.anfang.com</a:t>
            </a:r>
            <a:endParaRPr lang="en-US" altLang="zh-CN" sz="1400" b="1">
              <a:solidFill>
                <a:schemeClr val="bg1"/>
              </a:solidFill>
              <a:latin typeface="Calibri" charset="0"/>
              <a:ea typeface="宋体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700" y="784860"/>
            <a:ext cx="4673600" cy="275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585" y="784860"/>
            <a:ext cx="4508500" cy="3327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7785" y="784860"/>
            <a:ext cx="4559300" cy="2692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8130" y="4361180"/>
            <a:ext cx="1135888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我们还拥有</a:t>
            </a:r>
            <a:r>
              <a:rPr lang="zh-CN" altLang="en-US" sz="20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常用功能</a:t>
            </a:r>
            <a:r>
              <a:rPr lang="zh-CN" altLang="en-US" sz="20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图片裁剪，图片质量分析和图像画质修复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的常用功能。提供给所有人使用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我们也提供</a:t>
            </a:r>
            <a:r>
              <a:rPr lang="zh-CN" altLang="en-US" sz="20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图像背景去除，人脸属性检测人脸关键点描述和肢体关键点检测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的高级功能，提供</a:t>
            </a:r>
            <a:r>
              <a:rPr lang="zh-CN" altLang="en-US" sz="20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警察、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000">
                <a:solidFill>
                  <a:srgbClr val="5D77F1"/>
                </a:solidFill>
                <a:latin typeface="苹方-简" panose="020B0400000000000000" charset="-122"/>
                <a:ea typeface="苹方-简" panose="020B0400000000000000" charset="-122"/>
              </a:rPr>
              <a:t>安保人员等有特定场景需求的监控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进行使用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此外，为了配合</a:t>
            </a:r>
            <a:r>
              <a:rPr lang="zh-CN" altLang="en-US" sz="20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高级功能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的实现，对上传数据图片的各种层次信息不一致的问题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  <a:p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我们还提供了</a:t>
            </a:r>
            <a:r>
              <a:rPr lang="zh-CN" altLang="en-US" sz="2000">
                <a:solidFill>
                  <a:srgbClr val="800080"/>
                </a:solidFill>
                <a:latin typeface="苹方-简" panose="020B0400000000000000" charset="-122"/>
                <a:ea typeface="苹方-简" panose="020B0400000000000000" charset="-122"/>
              </a:rPr>
              <a:t>图像去照图像增强，超清人像以及图像画质综合修复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的功能以供选择和</a:t>
            </a:r>
            <a:r>
              <a:rPr lang="zh-CN" altLang="en-US" sz="2000">
                <a:solidFill>
                  <a:srgbClr val="7030A0"/>
                </a:solidFill>
                <a:latin typeface="苹方-简" panose="020B0400000000000000" charset="-122"/>
                <a:ea typeface="苹方-简" panose="020B0400000000000000" charset="-122"/>
              </a:rPr>
              <a:t>个性化的使用</a:t>
            </a:r>
            <a:r>
              <a:rPr lang="zh-CN" altLang="en-US" sz="2000">
                <a:latin typeface="苹方-简" panose="020B0400000000000000" charset="-122"/>
                <a:ea typeface="苹方-简" panose="020B0400000000000000" charset="-122"/>
              </a:rPr>
              <a:t>。</a:t>
            </a:r>
            <a:endParaRPr lang="zh-CN" altLang="en-US" sz="2000">
              <a:latin typeface="苹方-简" panose="020B0400000000000000" charset="-122"/>
              <a:ea typeface="苹方-简" panose="020B0400000000000000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3751</Words>
  <Application>WPS 演示</Application>
  <PresentationFormat>宽屏</PresentationFormat>
  <Paragraphs>455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Arial</vt:lpstr>
      <vt:lpstr>方正书宋_GBK</vt:lpstr>
      <vt:lpstr>Wingdings</vt:lpstr>
      <vt:lpstr>Calibri</vt:lpstr>
      <vt:lpstr>宋体</vt:lpstr>
      <vt:lpstr>苹方-简</vt:lpstr>
      <vt:lpstr>Arial</vt:lpstr>
      <vt:lpstr>微软雅黑</vt:lpstr>
      <vt:lpstr>Calibri</vt:lpstr>
      <vt:lpstr>宋体</vt:lpstr>
      <vt:lpstr>汉仪书宋二KW</vt:lpstr>
      <vt:lpstr>Apple Color Emoji</vt:lpstr>
      <vt:lpstr>汉仪旗黑KW</vt:lpstr>
      <vt:lpstr>Arial Unicode MS</vt:lpstr>
      <vt:lpstr>Helvetica Neue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lynn998</dc:creator>
  <cp:lastModifiedBy>lynn998</cp:lastModifiedBy>
  <cp:revision>9</cp:revision>
  <dcterms:created xsi:type="dcterms:W3CDTF">2020-01-08T09:44:17Z</dcterms:created>
  <dcterms:modified xsi:type="dcterms:W3CDTF">2020-01-08T09:44:17Z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2052-1.3.0.1676</vt:lpwstr>
  </property>
</Properties>
</file>